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0" d="100"/>
          <a:sy n="40" d="100"/>
        </p:scale>
        <p:origin x="-72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4B8189D-5A94-483C-A91E-97913964DBEB}" type="datetimeFigureOut">
              <a:rPr lang="en-US" smtClean="0"/>
              <a:t>9/30/2008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E93AB-3C93-45C1-B70A-C64948ED264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B8189D-5A94-483C-A91E-97913964DBEB}" type="datetimeFigureOut">
              <a:rPr lang="en-US" smtClean="0"/>
              <a:t>9/30/2008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E93AB-3C93-45C1-B70A-C64948ED264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B8189D-5A94-483C-A91E-97913964DBEB}" type="datetimeFigureOut">
              <a:rPr lang="en-US" smtClean="0"/>
              <a:t>9/30/2008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E93AB-3C93-45C1-B70A-C64948ED264C}"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51575"/>
            <a:ext cx="2133600" cy="47625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76250"/>
          </a:xfrm>
        </p:spPr>
        <p:txBody>
          <a:bodyPr/>
          <a:lstStyle>
            <a:lvl1pPr>
              <a:defRPr/>
            </a:lvl1pPr>
          </a:lstStyle>
          <a:p>
            <a:fld id="{42FE9818-F0F3-4684-BC14-D79D1F3FD203}" type="slidenum">
              <a:rPr lang="en-US"/>
              <a:pPr/>
              <a:t>‹#›</a:t>
            </a:fld>
            <a:endParaRPr lang="en-US"/>
          </a:p>
        </p:txBody>
      </p:sp>
      <p:sp>
        <p:nvSpPr>
          <p:cNvPr id="7" name="Footer Placeholder 6"/>
          <p:cNvSpPr>
            <a:spLocks noGrp="1"/>
          </p:cNvSpPr>
          <p:nvPr>
            <p:ph type="ftr" sz="quarter" idx="12"/>
          </p:nvPr>
        </p:nvSpPr>
        <p:spPr>
          <a:xfrm>
            <a:off x="3124200" y="6248400"/>
            <a:ext cx="2895600" cy="476250"/>
          </a:xfrm>
        </p:spPr>
        <p:txBody>
          <a:bodyPr/>
          <a:lstStyle>
            <a:lvl1pPr>
              <a:defRPr/>
            </a:lvl1p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51575"/>
            <a:ext cx="2133600" cy="476250"/>
          </a:xfrm>
        </p:spPr>
        <p:txBody>
          <a:bodyPr/>
          <a:lstStyle>
            <a:lvl1pPr>
              <a:defRPr/>
            </a:lvl1pPr>
          </a:lstStyle>
          <a:p>
            <a:endParaRPr lang="en-US"/>
          </a:p>
        </p:txBody>
      </p:sp>
      <p:sp>
        <p:nvSpPr>
          <p:cNvPr id="7" name="Slide Number Placeholder 6"/>
          <p:cNvSpPr>
            <a:spLocks noGrp="1"/>
          </p:cNvSpPr>
          <p:nvPr>
            <p:ph type="sldNum" sz="quarter" idx="11"/>
          </p:nvPr>
        </p:nvSpPr>
        <p:spPr>
          <a:xfrm>
            <a:off x="6553200" y="6248400"/>
            <a:ext cx="2133600" cy="476250"/>
          </a:xfrm>
        </p:spPr>
        <p:txBody>
          <a:bodyPr/>
          <a:lstStyle>
            <a:lvl1pPr>
              <a:defRPr/>
            </a:lvl1pPr>
          </a:lstStyle>
          <a:p>
            <a:fld id="{0E8C8B3F-9C01-4E45-8A62-E6B141F71A27}" type="slidenum">
              <a:rPr lang="en-US"/>
              <a:pPr/>
              <a:t>‹#›</a:t>
            </a:fld>
            <a:endParaRPr lang="en-US"/>
          </a:p>
        </p:txBody>
      </p:sp>
      <p:sp>
        <p:nvSpPr>
          <p:cNvPr id="8" name="Footer Placeholder 7"/>
          <p:cNvSpPr>
            <a:spLocks noGrp="1"/>
          </p:cNvSpPr>
          <p:nvPr>
            <p:ph type="ftr" sz="quarter" idx="12"/>
          </p:nvPr>
        </p:nvSpPr>
        <p:spPr>
          <a:xfrm>
            <a:off x="3124200" y="6248400"/>
            <a:ext cx="2895600" cy="476250"/>
          </a:xfrm>
        </p:spPr>
        <p:txBody>
          <a:bodyPr/>
          <a:lstStyle>
            <a:lvl1pPr>
              <a:defRPr/>
            </a:lvl1pPr>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51575"/>
            <a:ext cx="2133600" cy="47625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76250"/>
          </a:xfrm>
        </p:spPr>
        <p:txBody>
          <a:bodyPr/>
          <a:lstStyle>
            <a:lvl1pPr>
              <a:defRPr/>
            </a:lvl1pPr>
          </a:lstStyle>
          <a:p>
            <a:fld id="{D7B2639E-9E6F-4F41-87FE-95660F31DAC5}" type="slidenum">
              <a:rPr lang="en-US"/>
              <a:pPr/>
              <a:t>‹#›</a:t>
            </a:fld>
            <a:endParaRPr lang="en-US"/>
          </a:p>
        </p:txBody>
      </p:sp>
      <p:sp>
        <p:nvSpPr>
          <p:cNvPr id="6" name="Footer Placeholder 5"/>
          <p:cNvSpPr>
            <a:spLocks noGrp="1"/>
          </p:cNvSpPr>
          <p:nvPr>
            <p:ph type="ftr" sz="quarter" idx="12"/>
          </p:nvPr>
        </p:nvSpPr>
        <p:spPr>
          <a:xfrm>
            <a:off x="3124200" y="6248400"/>
            <a:ext cx="2895600" cy="476250"/>
          </a:xfrm>
        </p:spPr>
        <p:txBody>
          <a:bodyPr/>
          <a:lstStyle>
            <a:lvl1pPr>
              <a:defRPr/>
            </a:lvl1pPr>
          </a:lstStyle>
          <a:p>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251575"/>
            <a:ext cx="2133600" cy="476250"/>
          </a:xfrm>
        </p:spPr>
        <p:txBody>
          <a:bodyPr/>
          <a:lstStyle>
            <a:lvl1pPr>
              <a:defRPr/>
            </a:lvl1pPr>
          </a:lstStyle>
          <a:p>
            <a:endParaRPr lang="en-US"/>
          </a:p>
        </p:txBody>
      </p:sp>
      <p:sp>
        <p:nvSpPr>
          <p:cNvPr id="8" name="Slide Number Placeholder 7"/>
          <p:cNvSpPr>
            <a:spLocks noGrp="1"/>
          </p:cNvSpPr>
          <p:nvPr>
            <p:ph type="sldNum" sz="quarter" idx="11"/>
          </p:nvPr>
        </p:nvSpPr>
        <p:spPr>
          <a:xfrm>
            <a:off x="6553200" y="6248400"/>
            <a:ext cx="2133600" cy="476250"/>
          </a:xfrm>
        </p:spPr>
        <p:txBody>
          <a:bodyPr/>
          <a:lstStyle>
            <a:lvl1pPr>
              <a:defRPr/>
            </a:lvl1pPr>
          </a:lstStyle>
          <a:p>
            <a:fld id="{9EE831C4-3A39-4C50-8B2E-379A3B7060A3}" type="slidenum">
              <a:rPr lang="en-US"/>
              <a:pPr/>
              <a:t>‹#›</a:t>
            </a:fld>
            <a:endParaRPr lang="en-US"/>
          </a:p>
        </p:txBody>
      </p:sp>
      <p:sp>
        <p:nvSpPr>
          <p:cNvPr id="9" name="Footer Placeholder 8"/>
          <p:cNvSpPr>
            <a:spLocks noGrp="1"/>
          </p:cNvSpPr>
          <p:nvPr>
            <p:ph type="ftr" sz="quarter" idx="12"/>
          </p:nvPr>
        </p:nvSpPr>
        <p:spPr>
          <a:xfrm>
            <a:off x="3124200" y="6248400"/>
            <a:ext cx="2895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B8189D-5A94-483C-A91E-97913964DBEB}" type="datetimeFigureOut">
              <a:rPr lang="en-US" smtClean="0"/>
              <a:t>9/30/2008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E93AB-3C93-45C1-B70A-C64948ED264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B8189D-5A94-483C-A91E-97913964DBEB}" type="datetimeFigureOut">
              <a:rPr lang="en-US" smtClean="0"/>
              <a:t>9/30/2008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EE93AB-3C93-45C1-B70A-C64948ED264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4B8189D-5A94-483C-A91E-97913964DBEB}" type="datetimeFigureOut">
              <a:rPr lang="en-US" smtClean="0"/>
              <a:t>9/30/2008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EE93AB-3C93-45C1-B70A-C64948ED264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4B8189D-5A94-483C-A91E-97913964DBEB}" type="datetimeFigureOut">
              <a:rPr lang="en-US" smtClean="0"/>
              <a:t>9/30/2008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EE93AB-3C93-45C1-B70A-C64948ED264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4B8189D-5A94-483C-A91E-97913964DBEB}" type="datetimeFigureOut">
              <a:rPr lang="en-US" smtClean="0"/>
              <a:t>9/30/2008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EE93AB-3C93-45C1-B70A-C64948ED264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B8189D-5A94-483C-A91E-97913964DBEB}" type="datetimeFigureOut">
              <a:rPr lang="en-US" smtClean="0"/>
              <a:t>9/30/2008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EE93AB-3C93-45C1-B70A-C64948ED264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B8189D-5A94-483C-A91E-97913964DBEB}" type="datetimeFigureOut">
              <a:rPr lang="en-US" smtClean="0"/>
              <a:t>9/30/2008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EE93AB-3C93-45C1-B70A-C64948ED264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B8189D-5A94-483C-A91E-97913964DBEB}" type="datetimeFigureOut">
              <a:rPr lang="en-US" smtClean="0"/>
              <a:t>9/30/2008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EE93AB-3C93-45C1-B70A-C64948ED264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0000"/>
            </a:gs>
            <a:gs pos="100000">
              <a:schemeClr val="bg2">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B8189D-5A94-483C-A91E-97913964DBEB}" type="datetimeFigureOut">
              <a:rPr lang="en-US" smtClean="0"/>
              <a:t>9/30/2008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EE93AB-3C93-45C1-B70A-C64948ED264C}"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5.xml"/><Relationship Id="rId5" Type="http://schemas.openxmlformats.org/officeDocument/2006/relationships/image" Target="../media/image12.jpeg"/><Relationship Id="rId4" Type="http://schemas.openxmlformats.org/officeDocument/2006/relationships/image" Target="../media/image1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09600" y="1371600"/>
            <a:ext cx="7848600" cy="2286000"/>
          </a:xfrm>
        </p:spPr>
        <p:txBody>
          <a:bodyPr>
            <a:normAutofit fontScale="90000"/>
          </a:bodyPr>
          <a:lstStyle/>
          <a:p>
            <a:r>
              <a:rPr lang="en-US" sz="5400"/>
              <a:t>Anglo-Saxon History and Old English Language and Literature</a:t>
            </a:r>
          </a:p>
        </p:txBody>
      </p:sp>
      <p:sp>
        <p:nvSpPr>
          <p:cNvPr id="2051" name="Rectangle 3"/>
          <p:cNvSpPr>
            <a:spLocks noGrp="1" noChangeArrowheads="1"/>
          </p:cNvSpPr>
          <p:nvPr>
            <p:ph type="subTitle" idx="1"/>
          </p:nvPr>
        </p:nvSpPr>
        <p:spPr>
          <a:xfrm>
            <a:off x="1371600" y="3886200"/>
            <a:ext cx="6400800" cy="914400"/>
          </a:xfrm>
        </p:spPr>
        <p:txBody>
          <a:bodyPr/>
          <a:lstStyle/>
          <a:p>
            <a:r>
              <a:rPr lang="en-US"/>
              <a:t>Pre-Historical – 1066 A.D.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rrowheads="1"/>
          </p:cNvSpPr>
          <p:nvPr>
            <p:ph type="title"/>
          </p:nvPr>
        </p:nvSpPr>
        <p:spPr/>
        <p:txBody>
          <a:bodyPr>
            <a:normAutofit fontScale="90000"/>
          </a:bodyPr>
          <a:lstStyle/>
          <a:p>
            <a:r>
              <a:rPr lang="en-US" sz="4000"/>
              <a:t>Important Events in the (First) Anglo-Saxon Period</a:t>
            </a:r>
          </a:p>
        </p:txBody>
      </p:sp>
      <p:sp>
        <p:nvSpPr>
          <p:cNvPr id="29699" name="Rectangle 3"/>
          <p:cNvSpPr>
            <a:spLocks noGrp="1" noChangeArrowheads="1"/>
          </p:cNvSpPr>
          <p:nvPr>
            <p:ph type="body" idx="1"/>
          </p:nvPr>
        </p:nvSpPr>
        <p:spPr/>
        <p:txBody>
          <a:bodyPr/>
          <a:lstStyle/>
          <a:p>
            <a:r>
              <a:rPr lang="en-US"/>
              <a:t>410- 450 Angles and Saxons invade from Baltic shores of Germany, and the Jutes invade from the Jutland peninsula in Denmark</a:t>
            </a:r>
          </a:p>
          <a:p>
            <a:pPr lvl="1"/>
            <a:r>
              <a:rPr lang="en-US"/>
              <a:t>The Geats are a tribe from Jutland</a:t>
            </a:r>
          </a:p>
          <a:p>
            <a:r>
              <a:rPr lang="en-US"/>
              <a:t>Nine Anglo-Saxon Kingdoms eventually became the Anglo-Saxon heptarchy (England not unified), or “Seven Sovereign Kingdoms”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 calcmode="lin" valueType="num">
                                      <p:cBhvr additive="base">
                                        <p:cTn id="7" dur="500" fill="hold"/>
                                        <p:tgtEl>
                                          <p:spTgt spid="296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6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699">
                                            <p:txEl>
                                              <p:pRg st="1" end="1"/>
                                            </p:txEl>
                                          </p:spTgt>
                                        </p:tgtEl>
                                        <p:attrNameLst>
                                          <p:attrName>style.visibility</p:attrName>
                                        </p:attrNameLst>
                                      </p:cBhvr>
                                      <p:to>
                                        <p:strVal val="visible"/>
                                      </p:to>
                                    </p:set>
                                    <p:anim calcmode="lin" valueType="num">
                                      <p:cBhvr additive="base">
                                        <p:cTn id="13" dur="500" fill="hold"/>
                                        <p:tgtEl>
                                          <p:spTgt spid="2969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6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9699">
                                            <p:txEl>
                                              <p:pRg st="2" end="2"/>
                                            </p:txEl>
                                          </p:spTgt>
                                        </p:tgtEl>
                                        <p:attrNameLst>
                                          <p:attrName>style.visibility</p:attrName>
                                        </p:attrNameLst>
                                      </p:cBhvr>
                                      <p:to>
                                        <p:strVal val="visible"/>
                                      </p:to>
                                    </p:set>
                                    <p:anim calcmode="lin" valueType="num">
                                      <p:cBhvr additive="base">
                                        <p:cTn id="19" dur="500" fill="hold"/>
                                        <p:tgtEl>
                                          <p:spTgt spid="2969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969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p:txBody>
          <a:bodyPr/>
          <a:lstStyle/>
          <a:p>
            <a:r>
              <a:rPr lang="en-US"/>
              <a:t>Anglo-Saxon Heptarchy</a:t>
            </a:r>
          </a:p>
        </p:txBody>
      </p:sp>
      <p:sp>
        <p:nvSpPr>
          <p:cNvPr id="30723" name="Rectangle 3"/>
          <p:cNvSpPr>
            <a:spLocks noGrp="1" noChangeArrowheads="1"/>
          </p:cNvSpPr>
          <p:nvPr>
            <p:ph type="body" sz="half" idx="1"/>
          </p:nvPr>
        </p:nvSpPr>
        <p:spPr/>
        <p:txBody>
          <a:bodyPr/>
          <a:lstStyle/>
          <a:p>
            <a:pPr marL="609600" indent="-609600"/>
            <a:r>
              <a:rPr lang="en-US" sz="2000"/>
              <a:t>Heptarchy = Seven Kingdoms</a:t>
            </a:r>
          </a:p>
          <a:p>
            <a:pPr marL="990600" lvl="1" indent="-533400">
              <a:buFont typeface="Wingdings" pitchFamily="2" charset="2"/>
              <a:buAutoNum type="arabicPeriod"/>
            </a:pPr>
            <a:r>
              <a:rPr lang="en-US" sz="2400"/>
              <a:t>Kent</a:t>
            </a:r>
          </a:p>
          <a:p>
            <a:pPr marL="990600" lvl="1" indent="-533400">
              <a:buFont typeface="Wingdings" pitchFamily="2" charset="2"/>
              <a:buAutoNum type="arabicPeriod"/>
            </a:pPr>
            <a:r>
              <a:rPr lang="en-US" sz="2400"/>
              <a:t>Essex (East Saxon)</a:t>
            </a:r>
          </a:p>
          <a:p>
            <a:pPr marL="990600" lvl="1" indent="-533400">
              <a:buFont typeface="Wingdings" pitchFamily="2" charset="2"/>
              <a:buAutoNum type="arabicPeriod"/>
            </a:pPr>
            <a:r>
              <a:rPr lang="en-US" sz="2400"/>
              <a:t>Sussex (South Saxon)</a:t>
            </a:r>
          </a:p>
          <a:p>
            <a:pPr marL="990600" lvl="1" indent="-533400">
              <a:buFont typeface="Wingdings" pitchFamily="2" charset="2"/>
              <a:buAutoNum type="arabicPeriod"/>
            </a:pPr>
            <a:r>
              <a:rPr lang="en-US" sz="2400"/>
              <a:t>East Anglia</a:t>
            </a:r>
          </a:p>
          <a:p>
            <a:pPr marL="990600" lvl="1" indent="-533400">
              <a:buFont typeface="Wingdings" pitchFamily="2" charset="2"/>
              <a:buAutoNum type="arabicPeriod"/>
            </a:pPr>
            <a:r>
              <a:rPr lang="en-US" sz="2400"/>
              <a:t>Northumbria</a:t>
            </a:r>
          </a:p>
          <a:p>
            <a:pPr marL="990600" lvl="1" indent="-533400">
              <a:buFont typeface="Wingdings" pitchFamily="2" charset="2"/>
              <a:buAutoNum type="arabicPeriod"/>
            </a:pPr>
            <a:r>
              <a:rPr lang="en-US" sz="2400"/>
              <a:t>Mercia</a:t>
            </a:r>
          </a:p>
          <a:p>
            <a:pPr marL="990600" lvl="1" indent="-533400">
              <a:buFont typeface="Wingdings" pitchFamily="2" charset="2"/>
              <a:buAutoNum type="arabicPeriod"/>
            </a:pPr>
            <a:r>
              <a:rPr lang="en-US" sz="2400"/>
              <a:t>Wessex (West Saxon)</a:t>
            </a:r>
          </a:p>
        </p:txBody>
      </p:sp>
      <p:pic>
        <p:nvPicPr>
          <p:cNvPr id="30729" name="Picture 9" descr="saxobrit"/>
          <p:cNvPicPr>
            <a:picLocks noChangeAspect="1" noChangeArrowheads="1"/>
          </p:cNvPicPr>
          <p:nvPr>
            <p:ph sz="half" idx="2"/>
          </p:nvPr>
        </p:nvPicPr>
        <p:blipFill>
          <a:blip r:embed="rId2"/>
          <a:srcRect/>
          <a:stretch>
            <a:fillRect/>
          </a:stretch>
        </p:blipFill>
        <p:spPr>
          <a:xfrm>
            <a:off x="4879975" y="1600200"/>
            <a:ext cx="3609975" cy="457200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checkerboard(across)">
                                      <p:cBhvr>
                                        <p:cTn id="7" dur="500"/>
                                        <p:tgtEl>
                                          <p:spTgt spid="307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0723">
                                            <p:txEl>
                                              <p:pRg st="1" end="1"/>
                                            </p:txEl>
                                          </p:spTgt>
                                        </p:tgtEl>
                                        <p:attrNameLst>
                                          <p:attrName>style.visibility</p:attrName>
                                        </p:attrNameLst>
                                      </p:cBhvr>
                                      <p:to>
                                        <p:strVal val="visible"/>
                                      </p:to>
                                    </p:set>
                                    <p:animEffect transition="in" filter="wipe(down)">
                                      <p:cBhvr>
                                        <p:cTn id="12" dur="500"/>
                                        <p:tgtEl>
                                          <p:spTgt spid="30723">
                                            <p:txEl>
                                              <p:pRg st="1" end="1"/>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animEffect transition="in" filter="wipe(down)">
                                      <p:cBhvr>
                                        <p:cTn id="15" dur="500"/>
                                        <p:tgtEl>
                                          <p:spTgt spid="30723">
                                            <p:txEl>
                                              <p:pRg st="2" end="2"/>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30723">
                                            <p:txEl>
                                              <p:pRg st="3" end="3"/>
                                            </p:txEl>
                                          </p:spTgt>
                                        </p:tgtEl>
                                        <p:attrNameLst>
                                          <p:attrName>style.visibility</p:attrName>
                                        </p:attrNameLst>
                                      </p:cBhvr>
                                      <p:to>
                                        <p:strVal val="visible"/>
                                      </p:to>
                                    </p:set>
                                    <p:animEffect transition="in" filter="wipe(down)">
                                      <p:cBhvr>
                                        <p:cTn id="18" dur="500"/>
                                        <p:tgtEl>
                                          <p:spTgt spid="30723">
                                            <p:txEl>
                                              <p:pRg st="3" end="3"/>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30723">
                                            <p:txEl>
                                              <p:pRg st="4" end="4"/>
                                            </p:txEl>
                                          </p:spTgt>
                                        </p:tgtEl>
                                        <p:attrNameLst>
                                          <p:attrName>style.visibility</p:attrName>
                                        </p:attrNameLst>
                                      </p:cBhvr>
                                      <p:to>
                                        <p:strVal val="visible"/>
                                      </p:to>
                                    </p:set>
                                    <p:animEffect transition="in" filter="wipe(down)">
                                      <p:cBhvr>
                                        <p:cTn id="21" dur="500"/>
                                        <p:tgtEl>
                                          <p:spTgt spid="30723">
                                            <p:txEl>
                                              <p:pRg st="4" end="4"/>
                                            </p:txEl>
                                          </p:spTgt>
                                        </p:tgtEl>
                                      </p:cBhvr>
                                    </p:animEffect>
                                  </p:childTnLst>
                                </p:cTn>
                              </p:par>
                              <p:par>
                                <p:cTn id="22" presetID="22" presetClass="entr" presetSubtype="4" fill="hold" nodeType="withEffect">
                                  <p:stCondLst>
                                    <p:cond delay="0"/>
                                  </p:stCondLst>
                                  <p:childTnLst>
                                    <p:set>
                                      <p:cBhvr>
                                        <p:cTn id="23" dur="1" fill="hold">
                                          <p:stCondLst>
                                            <p:cond delay="0"/>
                                          </p:stCondLst>
                                        </p:cTn>
                                        <p:tgtEl>
                                          <p:spTgt spid="30723">
                                            <p:txEl>
                                              <p:pRg st="5" end="5"/>
                                            </p:txEl>
                                          </p:spTgt>
                                        </p:tgtEl>
                                        <p:attrNameLst>
                                          <p:attrName>style.visibility</p:attrName>
                                        </p:attrNameLst>
                                      </p:cBhvr>
                                      <p:to>
                                        <p:strVal val="visible"/>
                                      </p:to>
                                    </p:set>
                                    <p:animEffect transition="in" filter="wipe(down)">
                                      <p:cBhvr>
                                        <p:cTn id="24" dur="500"/>
                                        <p:tgtEl>
                                          <p:spTgt spid="30723">
                                            <p:txEl>
                                              <p:pRg st="5" end="5"/>
                                            </p:txEl>
                                          </p:spTgt>
                                        </p:tgtEl>
                                      </p:cBhvr>
                                    </p:animEffect>
                                  </p:childTnLst>
                                </p:cTn>
                              </p:par>
                              <p:par>
                                <p:cTn id="25" presetID="22" presetClass="entr" presetSubtype="4" fill="hold" nodeType="withEffect">
                                  <p:stCondLst>
                                    <p:cond delay="0"/>
                                  </p:stCondLst>
                                  <p:childTnLst>
                                    <p:set>
                                      <p:cBhvr>
                                        <p:cTn id="26" dur="1" fill="hold">
                                          <p:stCondLst>
                                            <p:cond delay="0"/>
                                          </p:stCondLst>
                                        </p:cTn>
                                        <p:tgtEl>
                                          <p:spTgt spid="30723">
                                            <p:txEl>
                                              <p:pRg st="6" end="6"/>
                                            </p:txEl>
                                          </p:spTgt>
                                        </p:tgtEl>
                                        <p:attrNameLst>
                                          <p:attrName>style.visibility</p:attrName>
                                        </p:attrNameLst>
                                      </p:cBhvr>
                                      <p:to>
                                        <p:strVal val="visible"/>
                                      </p:to>
                                    </p:set>
                                    <p:animEffect transition="in" filter="wipe(down)">
                                      <p:cBhvr>
                                        <p:cTn id="27" dur="500"/>
                                        <p:tgtEl>
                                          <p:spTgt spid="30723">
                                            <p:txEl>
                                              <p:pRg st="6" end="6"/>
                                            </p:txEl>
                                          </p:spTgt>
                                        </p:tgtEl>
                                      </p:cBhvr>
                                    </p:animEffect>
                                  </p:childTnLst>
                                </p:cTn>
                              </p:par>
                              <p:par>
                                <p:cTn id="28" presetID="22" presetClass="entr" presetSubtype="4" fill="hold" nodeType="withEffect">
                                  <p:stCondLst>
                                    <p:cond delay="0"/>
                                  </p:stCondLst>
                                  <p:childTnLst>
                                    <p:set>
                                      <p:cBhvr>
                                        <p:cTn id="29" dur="1" fill="hold">
                                          <p:stCondLst>
                                            <p:cond delay="0"/>
                                          </p:stCondLst>
                                        </p:cTn>
                                        <p:tgtEl>
                                          <p:spTgt spid="30723">
                                            <p:txEl>
                                              <p:pRg st="7" end="7"/>
                                            </p:txEl>
                                          </p:spTgt>
                                        </p:tgtEl>
                                        <p:attrNameLst>
                                          <p:attrName>style.visibility</p:attrName>
                                        </p:attrNameLst>
                                      </p:cBhvr>
                                      <p:to>
                                        <p:strVal val="visible"/>
                                      </p:to>
                                    </p:set>
                                    <p:animEffect transition="in" filter="wipe(down)">
                                      <p:cBhvr>
                                        <p:cTn id="30" dur="500"/>
                                        <p:tgtEl>
                                          <p:spTgt spid="3072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Rot="1" noChangeArrowheads="1"/>
          </p:cNvSpPr>
          <p:nvPr>
            <p:ph type="title"/>
          </p:nvPr>
        </p:nvSpPr>
        <p:spPr/>
        <p:txBody>
          <a:bodyPr/>
          <a:lstStyle/>
          <a:p>
            <a:r>
              <a:rPr lang="en-US"/>
              <a:t>Viking Invasions 787-1066</a:t>
            </a:r>
          </a:p>
        </p:txBody>
      </p:sp>
      <p:pic>
        <p:nvPicPr>
          <p:cNvPr id="25606" name="Picture 6" descr="longboat%20web"/>
          <p:cNvPicPr>
            <a:picLocks noChangeAspect="1" noChangeArrowheads="1"/>
          </p:cNvPicPr>
          <p:nvPr>
            <p:ph idx="1"/>
          </p:nvPr>
        </p:nvPicPr>
        <p:blipFill>
          <a:blip r:embed="rId2" cstate="print"/>
          <a:srcRect/>
          <a:stretch>
            <a:fillRect/>
          </a:stretch>
        </p:blipFill>
        <p:spPr>
          <a:xfrm>
            <a:off x="3586163" y="2520950"/>
            <a:ext cx="1971675" cy="2682875"/>
          </a:xfrm>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rrowheads="1"/>
          </p:cNvSpPr>
          <p:nvPr>
            <p:ph type="title"/>
          </p:nvPr>
        </p:nvSpPr>
        <p:spPr/>
        <p:txBody>
          <a:bodyPr/>
          <a:lstStyle/>
          <a:p>
            <a:r>
              <a:rPr lang="en-US"/>
              <a:t>Vikings</a:t>
            </a:r>
          </a:p>
        </p:txBody>
      </p:sp>
      <p:sp>
        <p:nvSpPr>
          <p:cNvPr id="33795" name="Rectangle 3"/>
          <p:cNvSpPr>
            <a:spLocks noGrp="1" noChangeArrowheads="1"/>
          </p:cNvSpPr>
          <p:nvPr>
            <p:ph type="body" idx="1"/>
          </p:nvPr>
        </p:nvSpPr>
        <p:spPr>
          <a:xfrm>
            <a:off x="457200" y="1600200"/>
            <a:ext cx="8229600" cy="4876800"/>
          </a:xfrm>
        </p:spPr>
        <p:txBody>
          <a:bodyPr/>
          <a:lstStyle/>
          <a:p>
            <a:pPr>
              <a:lnSpc>
                <a:spcPct val="80000"/>
              </a:lnSpc>
            </a:pPr>
            <a:r>
              <a:rPr lang="en-US" sz="2800"/>
              <a:t>By definition, Vikings were sea-faring (explorers, traders, and warriors) Scandinavians during the 8</a:t>
            </a:r>
            <a:r>
              <a:rPr lang="en-US" sz="2800" baseline="30000"/>
              <a:t>th</a:t>
            </a:r>
            <a:r>
              <a:rPr lang="en-US" sz="2800"/>
              <a:t> through 11</a:t>
            </a:r>
            <a:r>
              <a:rPr lang="en-US" sz="2800" baseline="30000"/>
              <a:t>th</a:t>
            </a:r>
            <a:r>
              <a:rPr lang="en-US" sz="2800"/>
              <a:t> centuries. </a:t>
            </a:r>
          </a:p>
          <a:p>
            <a:pPr>
              <a:lnSpc>
                <a:spcPct val="80000"/>
              </a:lnSpc>
            </a:pPr>
            <a:r>
              <a:rPr lang="en-US" sz="2800"/>
              <a:t>Oddly enough, the Anglo-Saxon (and Jute) heritage was not much different from the Vikings’: they, too, were Scandinavian invaders. In fact, some Vikings were also called “Northmen” which is related to yet another culture (this one French) which made conquest of England—the Normans, and William the Conqueror in 1066.</a:t>
            </a:r>
          </a:p>
          <a:p>
            <a:pPr>
              <a:lnSpc>
                <a:spcPct val="80000"/>
              </a:lnSpc>
            </a:pPr>
            <a:r>
              <a:rPr lang="en-US" sz="2800"/>
              <a:t>However, when the Viking raids began around 787, the Anglo-Saxons were different culturally from the Viking invaders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Effect transition="in" filter="randombar(horizontal)">
                                      <p:cBhvr>
                                        <p:cTn id="7" dur="500"/>
                                        <p:tgtEl>
                                          <p:spTgt spid="337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3795">
                                            <p:txEl>
                                              <p:pRg st="1" end="1"/>
                                            </p:txEl>
                                          </p:spTgt>
                                        </p:tgtEl>
                                        <p:attrNameLst>
                                          <p:attrName>style.visibility</p:attrName>
                                        </p:attrNameLst>
                                      </p:cBhvr>
                                      <p:to>
                                        <p:strVal val="visible"/>
                                      </p:to>
                                    </p:set>
                                    <p:animEffect transition="in" filter="randombar(horizontal)">
                                      <p:cBhvr>
                                        <p:cTn id="12" dur="500"/>
                                        <p:tgtEl>
                                          <p:spTgt spid="337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3795">
                                            <p:txEl>
                                              <p:pRg st="2" end="2"/>
                                            </p:txEl>
                                          </p:spTgt>
                                        </p:tgtEl>
                                        <p:attrNameLst>
                                          <p:attrName>style.visibility</p:attrName>
                                        </p:attrNameLst>
                                      </p:cBhvr>
                                      <p:to>
                                        <p:strVal val="visible"/>
                                      </p:to>
                                    </p:set>
                                    <p:animEffect transition="in" filter="randombar(horizontal)">
                                      <p:cBhvr>
                                        <p:cTn id="17" dur="500"/>
                                        <p:tgtEl>
                                          <p:spTgt spid="337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609600" y="685800"/>
            <a:ext cx="7772400" cy="1600200"/>
          </a:xfrm>
        </p:spPr>
        <p:txBody>
          <a:bodyPr/>
          <a:lstStyle/>
          <a:p>
            <a:r>
              <a:rPr lang="en-US" sz="5400"/>
              <a:t>They were ALL Vikings!</a:t>
            </a:r>
          </a:p>
        </p:txBody>
      </p:sp>
      <p:sp>
        <p:nvSpPr>
          <p:cNvPr id="34819" name="Rectangle 3"/>
          <p:cNvSpPr>
            <a:spLocks noGrp="1" noChangeArrowheads="1"/>
          </p:cNvSpPr>
          <p:nvPr>
            <p:ph type="subTitle" idx="1"/>
          </p:nvPr>
        </p:nvSpPr>
        <p:spPr>
          <a:xfrm>
            <a:off x="1371600" y="2362200"/>
            <a:ext cx="6400800" cy="3810000"/>
          </a:xfrm>
        </p:spPr>
        <p:txBody>
          <a:bodyPr>
            <a:normAutofit lnSpcReduction="10000"/>
          </a:bodyPr>
          <a:lstStyle/>
          <a:p>
            <a:pPr>
              <a:lnSpc>
                <a:spcPct val="90000"/>
              </a:lnSpc>
            </a:pPr>
            <a:r>
              <a:rPr lang="en-US" sz="2800"/>
              <a:t>Except for the Celts</a:t>
            </a:r>
            <a:r>
              <a:rPr lang="en-US" sz="2800">
                <a:solidFill>
                  <a:schemeClr val="bg2"/>
                </a:solidFill>
              </a:rPr>
              <a:t>*</a:t>
            </a:r>
            <a:r>
              <a:rPr lang="en-US" sz="2800"/>
              <a:t> and the Romans, all of the cultures who successfully invaded England in the first millennium were from Northern Europe at one time or another. The Angles, Saxons, Frisians, and Jutes were from the Baltic region, and the Normans (1066) were primarily from Normandy and had originally been from Norway </a:t>
            </a:r>
          </a:p>
          <a:p>
            <a:pPr>
              <a:lnSpc>
                <a:spcPct val="90000"/>
              </a:lnSpc>
            </a:pPr>
            <a:r>
              <a:rPr lang="en-US" sz="1800">
                <a:solidFill>
                  <a:schemeClr val="bg2"/>
                </a:solidFill>
              </a:rPr>
              <a:t>*the Celts were indigenous at the time of the Roman conquest, and are therefore considered England’s “natives”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p:txBody>
          <a:bodyPr>
            <a:normAutofit fontScale="90000"/>
          </a:bodyPr>
          <a:lstStyle/>
          <a:p>
            <a:r>
              <a:rPr lang="en-US" sz="4000"/>
              <a:t>Important Results of the Viking Invasions</a:t>
            </a:r>
          </a:p>
        </p:txBody>
      </p:sp>
      <p:sp>
        <p:nvSpPr>
          <p:cNvPr id="36867" name="Rectangle 3"/>
          <p:cNvSpPr>
            <a:spLocks noGrp="1" noChangeArrowheads="1"/>
          </p:cNvSpPr>
          <p:nvPr>
            <p:ph type="body" idx="1"/>
          </p:nvPr>
        </p:nvSpPr>
        <p:spPr/>
        <p:txBody>
          <a:bodyPr>
            <a:normAutofit lnSpcReduction="10000"/>
          </a:bodyPr>
          <a:lstStyle/>
          <a:p>
            <a:pPr>
              <a:lnSpc>
                <a:spcPct val="80000"/>
              </a:lnSpc>
            </a:pPr>
            <a:r>
              <a:rPr lang="en-US" sz="2000"/>
              <a:t>Politically and Culturally</a:t>
            </a:r>
          </a:p>
          <a:p>
            <a:pPr lvl="1">
              <a:lnSpc>
                <a:spcPct val="80000"/>
              </a:lnSpc>
            </a:pPr>
            <a:r>
              <a:rPr lang="en-US" sz="1800" u="sng"/>
              <a:t>Continued political instability and conflict</a:t>
            </a:r>
            <a:r>
              <a:rPr lang="en-US" sz="1800"/>
              <a:t> (i.e., tribal war): there was no central government or church*</a:t>
            </a:r>
          </a:p>
          <a:p>
            <a:pPr lvl="1">
              <a:lnSpc>
                <a:spcPct val="80000"/>
              </a:lnSpc>
            </a:pPr>
            <a:r>
              <a:rPr lang="en-US" sz="1800" u="sng"/>
              <a:t>The Anglo-Saxon code</a:t>
            </a:r>
            <a:r>
              <a:rPr lang="en-US" sz="1800"/>
              <a:t> (more on this when we read Beowulf)</a:t>
            </a:r>
          </a:p>
          <a:p>
            <a:pPr>
              <a:lnSpc>
                <a:spcPct val="80000"/>
              </a:lnSpc>
            </a:pPr>
            <a:r>
              <a:rPr lang="en-US" sz="2000"/>
              <a:t>Linguistically (The English Language at its Earliest)</a:t>
            </a:r>
          </a:p>
          <a:p>
            <a:pPr lvl="1">
              <a:lnSpc>
                <a:spcPct val="80000"/>
              </a:lnSpc>
            </a:pPr>
            <a:r>
              <a:rPr lang="en-US" sz="1800" u="sng"/>
              <a:t>The English language is “born”</a:t>
            </a:r>
            <a:r>
              <a:rPr lang="en-US" sz="1800"/>
              <a:t> during the first millennium and is known as Old English (OE). Anglo-Saxon is the term for the culture.</a:t>
            </a:r>
          </a:p>
          <a:p>
            <a:pPr lvl="1">
              <a:lnSpc>
                <a:spcPct val="80000"/>
              </a:lnSpc>
            </a:pPr>
            <a:r>
              <a:rPr lang="en-US" sz="1800" u="sng"/>
              <a:t>Old English is mainly Germanic** in grammar</a:t>
            </a:r>
            <a:r>
              <a:rPr lang="en-US" sz="1800"/>
              <a:t> (syntax and morphology) </a:t>
            </a:r>
            <a:r>
              <a:rPr lang="en-US" sz="1800" u="sng"/>
              <a:t>and lexicon</a:t>
            </a:r>
            <a:r>
              <a:rPr lang="en-US" sz="1800"/>
              <a:t> (words)</a:t>
            </a:r>
            <a:r>
              <a:rPr lang="en-US" sz="1800">
                <a:sym typeface="Wingdings" pitchFamily="2" charset="2"/>
              </a:rPr>
              <a:t> the core of our modern English is vastly influenced by this early linguistic “DNA” (but even Germanic languages derived from a theoretical Proto-Indo-European language, the grandparent of classical languages such as Greek, Sanskrit, Latin, and German</a:t>
            </a:r>
            <a:r>
              <a:rPr lang="en-US" sz="1800"/>
              <a:t> (**Remember: Vikings were Germanic people)</a:t>
            </a:r>
          </a:p>
          <a:p>
            <a:pPr lvl="1">
              <a:lnSpc>
                <a:spcPct val="80000"/>
              </a:lnSpc>
            </a:pPr>
            <a:r>
              <a:rPr lang="en-US" sz="1800"/>
              <a:t>LOTS of dialects of Old-English, as one might imagine. This is because there were several separate Kingdoms many founded by essentially five or six different cultures: Angles, Saxons, Frisians, Jutes, Danes, and Swedes </a:t>
            </a:r>
          </a:p>
          <a:p>
            <a:pPr lvl="1">
              <a:lnSpc>
                <a:spcPct val="80000"/>
              </a:lnSpc>
              <a:buFont typeface="Wingdings" pitchFamily="2" charset="2"/>
              <a:buNone/>
            </a:pPr>
            <a:r>
              <a:rPr lang="en-US" sz="1800"/>
              <a:t>*Alfred the Great (ruled from approx. 871-899 A.D.) was one of the first Anglo-Saxon kings to push Vikings back; in fact, he was one of the first kings to begin consolidating power, unifying several of the separate Anglo-Saxon kingdoms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diamond(in)">
                                      <p:cBhvr>
                                        <p:cTn id="7" dur="2000"/>
                                        <p:tgtEl>
                                          <p:spTgt spid="368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diamond(in)">
                                      <p:cBhvr>
                                        <p:cTn id="12" dur="2000"/>
                                        <p:tgtEl>
                                          <p:spTgt spid="368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Effect transition="in" filter="diamond(in)">
                                      <p:cBhvr>
                                        <p:cTn id="17" dur="2000"/>
                                        <p:tgtEl>
                                          <p:spTgt spid="368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6867">
                                            <p:txEl>
                                              <p:pRg st="3" end="3"/>
                                            </p:txEl>
                                          </p:spTgt>
                                        </p:tgtEl>
                                        <p:attrNameLst>
                                          <p:attrName>style.visibility</p:attrName>
                                        </p:attrNameLst>
                                      </p:cBhvr>
                                      <p:to>
                                        <p:strVal val="visible"/>
                                      </p:to>
                                    </p:set>
                                    <p:animEffect transition="in" filter="diamond(in)">
                                      <p:cBhvr>
                                        <p:cTn id="22" dur="2000"/>
                                        <p:tgtEl>
                                          <p:spTgt spid="3686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36867">
                                            <p:txEl>
                                              <p:pRg st="4" end="4"/>
                                            </p:txEl>
                                          </p:spTgt>
                                        </p:tgtEl>
                                        <p:attrNameLst>
                                          <p:attrName>style.visibility</p:attrName>
                                        </p:attrNameLst>
                                      </p:cBhvr>
                                      <p:to>
                                        <p:strVal val="visible"/>
                                      </p:to>
                                    </p:set>
                                    <p:animEffect transition="in" filter="diamond(in)">
                                      <p:cBhvr>
                                        <p:cTn id="27" dur="2000"/>
                                        <p:tgtEl>
                                          <p:spTgt spid="3686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36867">
                                            <p:txEl>
                                              <p:pRg st="5" end="5"/>
                                            </p:txEl>
                                          </p:spTgt>
                                        </p:tgtEl>
                                        <p:attrNameLst>
                                          <p:attrName>style.visibility</p:attrName>
                                        </p:attrNameLst>
                                      </p:cBhvr>
                                      <p:to>
                                        <p:strVal val="visible"/>
                                      </p:to>
                                    </p:set>
                                    <p:animEffect transition="in" filter="diamond(in)">
                                      <p:cBhvr>
                                        <p:cTn id="32" dur="2000"/>
                                        <p:tgtEl>
                                          <p:spTgt spid="3686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36867">
                                            <p:txEl>
                                              <p:pRg st="6" end="6"/>
                                            </p:txEl>
                                          </p:spTgt>
                                        </p:tgtEl>
                                        <p:attrNameLst>
                                          <p:attrName>style.visibility</p:attrName>
                                        </p:attrNameLst>
                                      </p:cBhvr>
                                      <p:to>
                                        <p:strVal val="visible"/>
                                      </p:to>
                                    </p:set>
                                    <p:animEffect transition="in" filter="diamond(in)">
                                      <p:cBhvr>
                                        <p:cTn id="37" dur="2000"/>
                                        <p:tgtEl>
                                          <p:spTgt spid="3686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nodeType="clickEffect">
                                  <p:stCondLst>
                                    <p:cond delay="0"/>
                                  </p:stCondLst>
                                  <p:childTnLst>
                                    <p:set>
                                      <p:cBhvr>
                                        <p:cTn id="41" dur="1" fill="hold">
                                          <p:stCondLst>
                                            <p:cond delay="0"/>
                                          </p:stCondLst>
                                        </p:cTn>
                                        <p:tgtEl>
                                          <p:spTgt spid="36867">
                                            <p:txEl>
                                              <p:pRg st="7" end="7"/>
                                            </p:txEl>
                                          </p:spTgt>
                                        </p:tgtEl>
                                        <p:attrNameLst>
                                          <p:attrName>style.visibility</p:attrName>
                                        </p:attrNameLst>
                                      </p:cBhvr>
                                      <p:to>
                                        <p:strVal val="visible"/>
                                      </p:to>
                                    </p:set>
                                    <p:animEffect transition="in" filter="diamond(in)">
                                      <p:cBhvr>
                                        <p:cTn id="42" dur="2000"/>
                                        <p:tgtEl>
                                          <p:spTgt spid="3686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p:txBody>
          <a:bodyPr>
            <a:normAutofit fontScale="90000"/>
          </a:bodyPr>
          <a:lstStyle/>
          <a:p>
            <a:r>
              <a:rPr lang="en-US" sz="4000"/>
              <a:t>Huh?</a:t>
            </a:r>
            <a:br>
              <a:rPr lang="en-US" sz="4000"/>
            </a:br>
            <a:r>
              <a:rPr lang="en-US" sz="3200" b="0" i="1">
                <a:solidFill>
                  <a:schemeClr val="bg2"/>
                </a:solidFill>
              </a:rPr>
              <a:t>(we better boil those important results down!)</a:t>
            </a:r>
          </a:p>
        </p:txBody>
      </p:sp>
      <p:sp>
        <p:nvSpPr>
          <p:cNvPr id="37891" name="Rectangle 3"/>
          <p:cNvSpPr>
            <a:spLocks noGrp="1" noChangeArrowheads="1"/>
          </p:cNvSpPr>
          <p:nvPr>
            <p:ph type="body" idx="1"/>
          </p:nvPr>
        </p:nvSpPr>
        <p:spPr/>
        <p:txBody>
          <a:bodyPr>
            <a:normAutofit fontScale="92500"/>
          </a:bodyPr>
          <a:lstStyle/>
          <a:p>
            <a:r>
              <a:rPr lang="en-US"/>
              <a:t>Lots of ongoing tribal feuds and wars led to . . .</a:t>
            </a:r>
          </a:p>
          <a:p>
            <a:r>
              <a:rPr lang="en-US"/>
              <a:t>Lots of intermingling of similar but different Germanic languages . . . interrupted by . . .</a:t>
            </a:r>
          </a:p>
          <a:p>
            <a:r>
              <a:rPr lang="en-US"/>
              <a:t>MORE Viking invasions, which gave way to . . . </a:t>
            </a:r>
          </a:p>
          <a:p>
            <a:r>
              <a:rPr lang="en-US"/>
              <a:t>Some political unification (Alfred) . . . </a:t>
            </a:r>
          </a:p>
          <a:p>
            <a:r>
              <a:rPr lang="en-US"/>
              <a:t>. . . Which led to . . . </a:t>
            </a:r>
          </a:p>
          <a:p>
            <a:r>
              <a:rPr lang="en-US"/>
              <a:t>OLD ENGLISH, the earliest form of our language!!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wipe(down)">
                                      <p:cBhvr>
                                        <p:cTn id="7" dur="500"/>
                                        <p:tgtEl>
                                          <p:spTgt spid="378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7891">
                                            <p:txEl>
                                              <p:pRg st="1" end="1"/>
                                            </p:txEl>
                                          </p:spTgt>
                                        </p:tgtEl>
                                        <p:attrNameLst>
                                          <p:attrName>style.visibility</p:attrName>
                                        </p:attrNameLst>
                                      </p:cBhvr>
                                      <p:to>
                                        <p:strVal val="visible"/>
                                      </p:to>
                                    </p:set>
                                    <p:animEffect transition="in" filter="wipe(down)">
                                      <p:cBhvr>
                                        <p:cTn id="12" dur="500"/>
                                        <p:tgtEl>
                                          <p:spTgt spid="378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7891">
                                            <p:txEl>
                                              <p:pRg st="2" end="2"/>
                                            </p:txEl>
                                          </p:spTgt>
                                        </p:tgtEl>
                                        <p:attrNameLst>
                                          <p:attrName>style.visibility</p:attrName>
                                        </p:attrNameLst>
                                      </p:cBhvr>
                                      <p:to>
                                        <p:strVal val="visible"/>
                                      </p:to>
                                    </p:set>
                                    <p:animEffect transition="in" filter="wipe(down)">
                                      <p:cBhvr>
                                        <p:cTn id="17" dur="500"/>
                                        <p:tgtEl>
                                          <p:spTgt spid="378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7891">
                                            <p:txEl>
                                              <p:pRg st="3" end="3"/>
                                            </p:txEl>
                                          </p:spTgt>
                                        </p:tgtEl>
                                        <p:attrNameLst>
                                          <p:attrName>style.visibility</p:attrName>
                                        </p:attrNameLst>
                                      </p:cBhvr>
                                      <p:to>
                                        <p:strVal val="visible"/>
                                      </p:to>
                                    </p:set>
                                    <p:animEffect transition="in" filter="wipe(down)">
                                      <p:cBhvr>
                                        <p:cTn id="22" dur="500"/>
                                        <p:tgtEl>
                                          <p:spTgt spid="378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7891">
                                            <p:txEl>
                                              <p:pRg st="4" end="4"/>
                                            </p:txEl>
                                          </p:spTgt>
                                        </p:tgtEl>
                                        <p:attrNameLst>
                                          <p:attrName>style.visibility</p:attrName>
                                        </p:attrNameLst>
                                      </p:cBhvr>
                                      <p:to>
                                        <p:strVal val="visible"/>
                                      </p:to>
                                    </p:set>
                                    <p:animEffect transition="in" filter="wipe(down)">
                                      <p:cBhvr>
                                        <p:cTn id="27" dur="500"/>
                                        <p:tgtEl>
                                          <p:spTgt spid="3789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7891">
                                            <p:txEl>
                                              <p:pRg st="5" end="5"/>
                                            </p:txEl>
                                          </p:spTgt>
                                        </p:tgtEl>
                                        <p:attrNameLst>
                                          <p:attrName>style.visibility</p:attrName>
                                        </p:attrNameLst>
                                      </p:cBhvr>
                                      <p:to>
                                        <p:strVal val="visible"/>
                                      </p:to>
                                    </p:set>
                                    <p:animEffect transition="in" filter="wipe(down)">
                                      <p:cBhvr>
                                        <p:cTn id="32" dur="500"/>
                                        <p:tgtEl>
                                          <p:spTgt spid="378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Grp="1" noRot="1" noChangeArrowheads="1"/>
          </p:cNvSpPr>
          <p:nvPr>
            <p:ph type="title"/>
          </p:nvPr>
        </p:nvSpPr>
        <p:spPr/>
        <p:txBody>
          <a:bodyPr>
            <a:normAutofit fontScale="90000"/>
          </a:bodyPr>
          <a:lstStyle/>
          <a:p>
            <a:r>
              <a:rPr lang="en-US" sz="4000"/>
              <a:t>Early England Created by Three Invasions</a:t>
            </a:r>
          </a:p>
        </p:txBody>
      </p:sp>
      <p:pic>
        <p:nvPicPr>
          <p:cNvPr id="38920" name="Picture 8" descr="LocationRomanEmpire"/>
          <p:cNvPicPr>
            <a:picLocks noChangeAspect="1" noChangeArrowheads="1"/>
          </p:cNvPicPr>
          <p:nvPr>
            <p:ph sz="half" idx="1"/>
          </p:nvPr>
        </p:nvPicPr>
        <p:blipFill>
          <a:blip r:embed="rId2"/>
          <a:srcRect/>
          <a:stretch>
            <a:fillRect/>
          </a:stretch>
        </p:blipFill>
        <p:spPr>
          <a:xfrm>
            <a:off x="533400" y="2514600"/>
            <a:ext cx="3733800" cy="2613025"/>
          </a:xfrm>
          <a:noFill/>
          <a:ln/>
        </p:spPr>
      </p:pic>
      <p:sp>
        <p:nvSpPr>
          <p:cNvPr id="38921" name="Text Box 9"/>
          <p:cNvSpPr txBox="1">
            <a:spLocks noChangeArrowheads="1"/>
          </p:cNvSpPr>
          <p:nvPr/>
        </p:nvSpPr>
        <p:spPr bwMode="auto">
          <a:xfrm>
            <a:off x="228600" y="1981200"/>
            <a:ext cx="3962400" cy="366713"/>
          </a:xfrm>
          <a:prstGeom prst="rect">
            <a:avLst/>
          </a:prstGeom>
          <a:noFill/>
          <a:ln w="9525">
            <a:noFill/>
            <a:miter lim="800000"/>
            <a:headEnd/>
            <a:tailEnd/>
          </a:ln>
          <a:effectLst/>
        </p:spPr>
        <p:txBody>
          <a:bodyPr>
            <a:spAutoFit/>
          </a:bodyPr>
          <a:lstStyle/>
          <a:p>
            <a:pPr algn="ctr">
              <a:spcBef>
                <a:spcPct val="50000"/>
              </a:spcBef>
            </a:pPr>
            <a:r>
              <a:rPr lang="en-US"/>
              <a:t>1. Roman Occupation 55 B.C.-410 A.D.</a:t>
            </a:r>
          </a:p>
        </p:txBody>
      </p:sp>
      <p:pic>
        <p:nvPicPr>
          <p:cNvPr id="38922" name="Picture 10" descr="513px-Britain_peoples_circa_600"/>
          <p:cNvPicPr>
            <a:picLocks noChangeAspect="1" noChangeArrowheads="1"/>
          </p:cNvPicPr>
          <p:nvPr>
            <p:ph sz="quarter" idx="2"/>
          </p:nvPr>
        </p:nvPicPr>
        <p:blipFill>
          <a:blip r:embed="rId3" cstate="print"/>
          <a:srcRect/>
          <a:stretch>
            <a:fillRect/>
          </a:stretch>
        </p:blipFill>
        <p:spPr>
          <a:xfrm>
            <a:off x="6781800" y="1371600"/>
            <a:ext cx="1868488" cy="2185988"/>
          </a:xfrm>
          <a:noFill/>
          <a:ln/>
        </p:spPr>
      </p:pic>
      <p:sp>
        <p:nvSpPr>
          <p:cNvPr id="38923" name="Text Box 11"/>
          <p:cNvSpPr txBox="1">
            <a:spLocks noChangeArrowheads="1"/>
          </p:cNvSpPr>
          <p:nvPr/>
        </p:nvSpPr>
        <p:spPr bwMode="auto">
          <a:xfrm>
            <a:off x="4876800" y="1828800"/>
            <a:ext cx="16002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38924" name="Text Box 12"/>
          <p:cNvSpPr txBox="1">
            <a:spLocks noChangeArrowheads="1"/>
          </p:cNvSpPr>
          <p:nvPr/>
        </p:nvSpPr>
        <p:spPr bwMode="auto">
          <a:xfrm>
            <a:off x="4648200" y="1524000"/>
            <a:ext cx="1828800" cy="1190625"/>
          </a:xfrm>
          <a:prstGeom prst="rect">
            <a:avLst/>
          </a:prstGeom>
          <a:noFill/>
          <a:ln w="9525">
            <a:noFill/>
            <a:miter lim="800000"/>
            <a:headEnd/>
            <a:tailEnd/>
          </a:ln>
          <a:effectLst/>
        </p:spPr>
        <p:txBody>
          <a:bodyPr>
            <a:spAutoFit/>
          </a:bodyPr>
          <a:lstStyle/>
          <a:p>
            <a:pPr>
              <a:spcBef>
                <a:spcPct val="50000"/>
              </a:spcBef>
            </a:pPr>
            <a:r>
              <a:rPr lang="en-US"/>
              <a:t>2. Anglo-Saxon and Viking Invasions 410 – 1066 A.D.</a:t>
            </a:r>
          </a:p>
        </p:txBody>
      </p:sp>
      <p:pic>
        <p:nvPicPr>
          <p:cNvPr id="38925" name="Picture 13" descr="Bayeuxtap1"/>
          <p:cNvPicPr>
            <a:picLocks noChangeAspect="1" noChangeArrowheads="1"/>
          </p:cNvPicPr>
          <p:nvPr>
            <p:ph sz="quarter" idx="3"/>
          </p:nvPr>
        </p:nvPicPr>
        <p:blipFill>
          <a:blip r:embed="rId4"/>
          <a:srcRect/>
          <a:stretch>
            <a:fillRect/>
          </a:stretch>
        </p:blipFill>
        <p:spPr>
          <a:xfrm>
            <a:off x="6400800" y="4267200"/>
            <a:ext cx="2439988" cy="1892300"/>
          </a:xfrm>
          <a:noFill/>
          <a:ln/>
        </p:spPr>
      </p:pic>
      <p:sp>
        <p:nvSpPr>
          <p:cNvPr id="38926" name="Text Box 14"/>
          <p:cNvSpPr txBox="1">
            <a:spLocks noChangeArrowheads="1"/>
          </p:cNvSpPr>
          <p:nvPr/>
        </p:nvSpPr>
        <p:spPr bwMode="auto">
          <a:xfrm>
            <a:off x="4800600" y="4191000"/>
            <a:ext cx="1371600" cy="1739900"/>
          </a:xfrm>
          <a:prstGeom prst="rect">
            <a:avLst/>
          </a:prstGeom>
          <a:noFill/>
          <a:ln w="9525">
            <a:noFill/>
            <a:miter lim="800000"/>
            <a:headEnd/>
            <a:tailEnd/>
          </a:ln>
          <a:effectLst/>
        </p:spPr>
        <p:txBody>
          <a:bodyPr>
            <a:spAutoFit/>
          </a:bodyPr>
          <a:lstStyle/>
          <a:p>
            <a:pPr>
              <a:spcBef>
                <a:spcPct val="50000"/>
              </a:spcBef>
            </a:pPr>
            <a:r>
              <a:rPr lang="en-US"/>
              <a:t>3. The Norman Invasion (The Battle of Hastings) in 1066 A.D.</a:t>
            </a:r>
          </a:p>
        </p:txBody>
      </p:sp>
      <p:sp>
        <p:nvSpPr>
          <p:cNvPr id="38927" name="Text Box 15"/>
          <p:cNvSpPr txBox="1">
            <a:spLocks noChangeArrowheads="1"/>
          </p:cNvSpPr>
          <p:nvPr/>
        </p:nvSpPr>
        <p:spPr bwMode="auto">
          <a:xfrm>
            <a:off x="1219200" y="5562600"/>
            <a:ext cx="2438400" cy="457200"/>
          </a:xfrm>
          <a:prstGeom prst="rect">
            <a:avLst/>
          </a:prstGeom>
          <a:noFill/>
          <a:ln w="9525">
            <a:noFill/>
            <a:miter lim="800000"/>
            <a:headEnd/>
            <a:tailEnd/>
          </a:ln>
          <a:effectLst/>
        </p:spPr>
        <p:txBody>
          <a:bodyPr>
            <a:spAutoFit/>
          </a:bodyPr>
          <a:lstStyle/>
          <a:p>
            <a:pPr>
              <a:spcBef>
                <a:spcPct val="50000"/>
              </a:spcBef>
            </a:pPr>
            <a:r>
              <a:rPr lang="en-US" sz="2400" b="1">
                <a:effectLst>
                  <a:outerShdw blurRad="38100" dist="38100" dir="2700000" algn="tl">
                    <a:srgbClr val="000000"/>
                  </a:outerShdw>
                </a:effectLst>
              </a:rPr>
              <a:t>LATIN</a:t>
            </a:r>
          </a:p>
        </p:txBody>
      </p:sp>
      <p:sp>
        <p:nvSpPr>
          <p:cNvPr id="38928" name="Text Box 16"/>
          <p:cNvSpPr txBox="1">
            <a:spLocks noChangeArrowheads="1"/>
          </p:cNvSpPr>
          <p:nvPr/>
        </p:nvSpPr>
        <p:spPr bwMode="auto">
          <a:xfrm>
            <a:off x="5562600" y="3581400"/>
            <a:ext cx="2895600" cy="457200"/>
          </a:xfrm>
          <a:prstGeom prst="rect">
            <a:avLst/>
          </a:prstGeom>
          <a:noFill/>
          <a:ln w="9525">
            <a:noFill/>
            <a:miter lim="800000"/>
            <a:headEnd/>
            <a:tailEnd/>
          </a:ln>
          <a:effectLst/>
        </p:spPr>
        <p:txBody>
          <a:bodyPr>
            <a:spAutoFit/>
          </a:bodyPr>
          <a:lstStyle/>
          <a:p>
            <a:pPr algn="ctr">
              <a:spcBef>
                <a:spcPct val="50000"/>
              </a:spcBef>
            </a:pPr>
            <a:r>
              <a:rPr lang="en-US" sz="2400" b="1">
                <a:effectLst>
                  <a:outerShdw blurRad="38100" dist="38100" dir="2700000" algn="tl">
                    <a:srgbClr val="000000"/>
                  </a:outerShdw>
                </a:effectLst>
              </a:rPr>
              <a:t>GERMAN(IC)</a:t>
            </a:r>
          </a:p>
        </p:txBody>
      </p:sp>
      <p:sp>
        <p:nvSpPr>
          <p:cNvPr id="38929" name="Text Box 17"/>
          <p:cNvSpPr txBox="1">
            <a:spLocks noChangeArrowheads="1"/>
          </p:cNvSpPr>
          <p:nvPr/>
        </p:nvSpPr>
        <p:spPr bwMode="auto">
          <a:xfrm>
            <a:off x="5334000" y="6248400"/>
            <a:ext cx="3048000" cy="457200"/>
          </a:xfrm>
          <a:prstGeom prst="rect">
            <a:avLst/>
          </a:prstGeom>
          <a:noFill/>
          <a:ln w="9525">
            <a:noFill/>
            <a:miter lim="800000"/>
            <a:headEnd/>
            <a:tailEnd/>
          </a:ln>
          <a:effectLst/>
        </p:spPr>
        <p:txBody>
          <a:bodyPr>
            <a:spAutoFit/>
          </a:bodyPr>
          <a:lstStyle/>
          <a:p>
            <a:pPr algn="ctr">
              <a:spcBef>
                <a:spcPct val="50000"/>
              </a:spcBef>
            </a:pPr>
            <a:r>
              <a:rPr lang="en-US" sz="2400" b="1">
                <a:effectLst>
                  <a:outerShdw blurRad="38100" dist="38100" dir="2700000" algn="tl">
                    <a:srgbClr val="000000"/>
                  </a:outerShdw>
                </a:effectLst>
              </a:rPr>
              <a:t>FRENCH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921"/>
                                        </p:tgtEl>
                                        <p:attrNameLst>
                                          <p:attrName>style.visibility</p:attrName>
                                        </p:attrNameLst>
                                      </p:cBhvr>
                                      <p:to>
                                        <p:strVal val="visible"/>
                                      </p:to>
                                    </p:set>
                                    <p:anim calcmode="lin" valueType="num">
                                      <p:cBhvr additive="base">
                                        <p:cTn id="7" dur="500" fill="hold"/>
                                        <p:tgtEl>
                                          <p:spTgt spid="38921"/>
                                        </p:tgtEl>
                                        <p:attrNameLst>
                                          <p:attrName>ppt_x</p:attrName>
                                        </p:attrNameLst>
                                      </p:cBhvr>
                                      <p:tavLst>
                                        <p:tav tm="0">
                                          <p:val>
                                            <p:strVal val="#ppt_x"/>
                                          </p:val>
                                        </p:tav>
                                        <p:tav tm="100000">
                                          <p:val>
                                            <p:strVal val="#ppt_x"/>
                                          </p:val>
                                        </p:tav>
                                      </p:tavLst>
                                    </p:anim>
                                    <p:anim calcmode="lin" valueType="num">
                                      <p:cBhvr additive="base">
                                        <p:cTn id="8" dur="500" fill="hold"/>
                                        <p:tgtEl>
                                          <p:spTgt spid="389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8920"/>
                                        </p:tgtEl>
                                        <p:attrNameLst>
                                          <p:attrName>style.visibility</p:attrName>
                                        </p:attrNameLst>
                                      </p:cBhvr>
                                      <p:to>
                                        <p:strVal val="visible"/>
                                      </p:to>
                                    </p:set>
                                    <p:anim calcmode="lin" valueType="num">
                                      <p:cBhvr additive="base">
                                        <p:cTn id="13" dur="500" fill="hold"/>
                                        <p:tgtEl>
                                          <p:spTgt spid="38920"/>
                                        </p:tgtEl>
                                        <p:attrNameLst>
                                          <p:attrName>ppt_x</p:attrName>
                                        </p:attrNameLst>
                                      </p:cBhvr>
                                      <p:tavLst>
                                        <p:tav tm="0">
                                          <p:val>
                                            <p:strVal val="#ppt_x"/>
                                          </p:val>
                                        </p:tav>
                                        <p:tav tm="100000">
                                          <p:val>
                                            <p:strVal val="#ppt_x"/>
                                          </p:val>
                                        </p:tav>
                                      </p:tavLst>
                                    </p:anim>
                                    <p:anim calcmode="lin" valueType="num">
                                      <p:cBhvr additive="base">
                                        <p:cTn id="14" dur="500" fill="hold"/>
                                        <p:tgtEl>
                                          <p:spTgt spid="3892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8924"/>
                                        </p:tgtEl>
                                        <p:attrNameLst>
                                          <p:attrName>style.visibility</p:attrName>
                                        </p:attrNameLst>
                                      </p:cBhvr>
                                      <p:to>
                                        <p:strVal val="visible"/>
                                      </p:to>
                                    </p:set>
                                    <p:anim calcmode="lin" valueType="num">
                                      <p:cBhvr additive="base">
                                        <p:cTn id="19" dur="500" fill="hold"/>
                                        <p:tgtEl>
                                          <p:spTgt spid="38924"/>
                                        </p:tgtEl>
                                        <p:attrNameLst>
                                          <p:attrName>ppt_x</p:attrName>
                                        </p:attrNameLst>
                                      </p:cBhvr>
                                      <p:tavLst>
                                        <p:tav tm="0">
                                          <p:val>
                                            <p:strVal val="#ppt_x"/>
                                          </p:val>
                                        </p:tav>
                                        <p:tav tm="100000">
                                          <p:val>
                                            <p:strVal val="#ppt_x"/>
                                          </p:val>
                                        </p:tav>
                                      </p:tavLst>
                                    </p:anim>
                                    <p:anim calcmode="lin" valueType="num">
                                      <p:cBhvr additive="base">
                                        <p:cTn id="20" dur="500" fill="hold"/>
                                        <p:tgtEl>
                                          <p:spTgt spid="3892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8922"/>
                                        </p:tgtEl>
                                        <p:attrNameLst>
                                          <p:attrName>style.visibility</p:attrName>
                                        </p:attrNameLst>
                                      </p:cBhvr>
                                      <p:to>
                                        <p:strVal val="visible"/>
                                      </p:to>
                                    </p:set>
                                    <p:anim calcmode="lin" valueType="num">
                                      <p:cBhvr additive="base">
                                        <p:cTn id="25" dur="500" fill="hold"/>
                                        <p:tgtEl>
                                          <p:spTgt spid="38922"/>
                                        </p:tgtEl>
                                        <p:attrNameLst>
                                          <p:attrName>ppt_x</p:attrName>
                                        </p:attrNameLst>
                                      </p:cBhvr>
                                      <p:tavLst>
                                        <p:tav tm="0">
                                          <p:val>
                                            <p:strVal val="#ppt_x"/>
                                          </p:val>
                                        </p:tav>
                                        <p:tav tm="100000">
                                          <p:val>
                                            <p:strVal val="#ppt_x"/>
                                          </p:val>
                                        </p:tav>
                                      </p:tavLst>
                                    </p:anim>
                                    <p:anim calcmode="lin" valueType="num">
                                      <p:cBhvr additive="base">
                                        <p:cTn id="26" dur="500" fill="hold"/>
                                        <p:tgtEl>
                                          <p:spTgt spid="3892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8926"/>
                                        </p:tgtEl>
                                        <p:attrNameLst>
                                          <p:attrName>style.visibility</p:attrName>
                                        </p:attrNameLst>
                                      </p:cBhvr>
                                      <p:to>
                                        <p:strVal val="visible"/>
                                      </p:to>
                                    </p:set>
                                    <p:anim calcmode="lin" valueType="num">
                                      <p:cBhvr additive="base">
                                        <p:cTn id="31" dur="500" fill="hold"/>
                                        <p:tgtEl>
                                          <p:spTgt spid="38926"/>
                                        </p:tgtEl>
                                        <p:attrNameLst>
                                          <p:attrName>ppt_x</p:attrName>
                                        </p:attrNameLst>
                                      </p:cBhvr>
                                      <p:tavLst>
                                        <p:tav tm="0">
                                          <p:val>
                                            <p:strVal val="#ppt_x"/>
                                          </p:val>
                                        </p:tav>
                                        <p:tav tm="100000">
                                          <p:val>
                                            <p:strVal val="#ppt_x"/>
                                          </p:val>
                                        </p:tav>
                                      </p:tavLst>
                                    </p:anim>
                                    <p:anim calcmode="lin" valueType="num">
                                      <p:cBhvr additive="base">
                                        <p:cTn id="32" dur="500" fill="hold"/>
                                        <p:tgtEl>
                                          <p:spTgt spid="3892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8925"/>
                                        </p:tgtEl>
                                        <p:attrNameLst>
                                          <p:attrName>style.visibility</p:attrName>
                                        </p:attrNameLst>
                                      </p:cBhvr>
                                      <p:to>
                                        <p:strVal val="visible"/>
                                      </p:to>
                                    </p:set>
                                    <p:anim calcmode="lin" valueType="num">
                                      <p:cBhvr additive="base">
                                        <p:cTn id="37" dur="500" fill="hold"/>
                                        <p:tgtEl>
                                          <p:spTgt spid="38925"/>
                                        </p:tgtEl>
                                        <p:attrNameLst>
                                          <p:attrName>ppt_x</p:attrName>
                                        </p:attrNameLst>
                                      </p:cBhvr>
                                      <p:tavLst>
                                        <p:tav tm="0">
                                          <p:val>
                                            <p:strVal val="#ppt_x"/>
                                          </p:val>
                                        </p:tav>
                                        <p:tav tm="100000">
                                          <p:val>
                                            <p:strVal val="#ppt_x"/>
                                          </p:val>
                                        </p:tav>
                                      </p:tavLst>
                                    </p:anim>
                                    <p:anim calcmode="lin" valueType="num">
                                      <p:cBhvr additive="base">
                                        <p:cTn id="38" dur="500" fill="hold"/>
                                        <p:tgtEl>
                                          <p:spTgt spid="3892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8927"/>
                                        </p:tgtEl>
                                        <p:attrNameLst>
                                          <p:attrName>style.visibility</p:attrName>
                                        </p:attrNameLst>
                                      </p:cBhvr>
                                      <p:to>
                                        <p:strVal val="visible"/>
                                      </p:to>
                                    </p:set>
                                    <p:anim calcmode="lin" valueType="num">
                                      <p:cBhvr additive="base">
                                        <p:cTn id="43" dur="500" fill="hold"/>
                                        <p:tgtEl>
                                          <p:spTgt spid="38927"/>
                                        </p:tgtEl>
                                        <p:attrNameLst>
                                          <p:attrName>ppt_x</p:attrName>
                                        </p:attrNameLst>
                                      </p:cBhvr>
                                      <p:tavLst>
                                        <p:tav tm="0">
                                          <p:val>
                                            <p:strVal val="#ppt_x"/>
                                          </p:val>
                                        </p:tav>
                                        <p:tav tm="100000">
                                          <p:val>
                                            <p:strVal val="#ppt_x"/>
                                          </p:val>
                                        </p:tav>
                                      </p:tavLst>
                                    </p:anim>
                                    <p:anim calcmode="lin" valueType="num">
                                      <p:cBhvr additive="base">
                                        <p:cTn id="44" dur="500" fill="hold"/>
                                        <p:tgtEl>
                                          <p:spTgt spid="3892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8928"/>
                                        </p:tgtEl>
                                        <p:attrNameLst>
                                          <p:attrName>style.visibility</p:attrName>
                                        </p:attrNameLst>
                                      </p:cBhvr>
                                      <p:to>
                                        <p:strVal val="visible"/>
                                      </p:to>
                                    </p:set>
                                    <p:anim calcmode="lin" valueType="num">
                                      <p:cBhvr additive="base">
                                        <p:cTn id="49" dur="500" fill="hold"/>
                                        <p:tgtEl>
                                          <p:spTgt spid="38928"/>
                                        </p:tgtEl>
                                        <p:attrNameLst>
                                          <p:attrName>ppt_x</p:attrName>
                                        </p:attrNameLst>
                                      </p:cBhvr>
                                      <p:tavLst>
                                        <p:tav tm="0">
                                          <p:val>
                                            <p:strVal val="#ppt_x"/>
                                          </p:val>
                                        </p:tav>
                                        <p:tav tm="100000">
                                          <p:val>
                                            <p:strVal val="#ppt_x"/>
                                          </p:val>
                                        </p:tav>
                                      </p:tavLst>
                                    </p:anim>
                                    <p:anim calcmode="lin" valueType="num">
                                      <p:cBhvr additive="base">
                                        <p:cTn id="50" dur="500" fill="hold"/>
                                        <p:tgtEl>
                                          <p:spTgt spid="3892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8929"/>
                                        </p:tgtEl>
                                        <p:attrNameLst>
                                          <p:attrName>style.visibility</p:attrName>
                                        </p:attrNameLst>
                                      </p:cBhvr>
                                      <p:to>
                                        <p:strVal val="visible"/>
                                      </p:to>
                                    </p:set>
                                    <p:anim calcmode="lin" valueType="num">
                                      <p:cBhvr additive="base">
                                        <p:cTn id="55" dur="500" fill="hold"/>
                                        <p:tgtEl>
                                          <p:spTgt spid="38929"/>
                                        </p:tgtEl>
                                        <p:attrNameLst>
                                          <p:attrName>ppt_x</p:attrName>
                                        </p:attrNameLst>
                                      </p:cBhvr>
                                      <p:tavLst>
                                        <p:tav tm="0">
                                          <p:val>
                                            <p:strVal val="#ppt_x"/>
                                          </p:val>
                                        </p:tav>
                                        <p:tav tm="100000">
                                          <p:val>
                                            <p:strVal val="#ppt_x"/>
                                          </p:val>
                                        </p:tav>
                                      </p:tavLst>
                                    </p:anim>
                                    <p:anim calcmode="lin" valueType="num">
                                      <p:cBhvr additive="base">
                                        <p:cTn id="56" dur="500" fill="hold"/>
                                        <p:tgtEl>
                                          <p:spTgt spid="389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1" grpId="0"/>
      <p:bldP spid="38924" grpId="0"/>
      <p:bldP spid="38926" grpId="0"/>
      <p:bldP spid="38927" grpId="0"/>
      <p:bldP spid="38928" grpId="0"/>
      <p:bldP spid="389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rrowheads="1"/>
          </p:cNvSpPr>
          <p:nvPr>
            <p:ph type="title"/>
          </p:nvPr>
        </p:nvSpPr>
        <p:spPr/>
        <p:txBody>
          <a:bodyPr/>
          <a:lstStyle/>
          <a:p>
            <a:r>
              <a:rPr lang="en-US"/>
              <a:t>Norman Invasion</a:t>
            </a:r>
          </a:p>
        </p:txBody>
      </p:sp>
      <p:sp>
        <p:nvSpPr>
          <p:cNvPr id="41987" name="Rectangle 3"/>
          <p:cNvSpPr>
            <a:spLocks noGrp="1" noChangeArrowheads="1"/>
          </p:cNvSpPr>
          <p:nvPr>
            <p:ph type="body" idx="1"/>
          </p:nvPr>
        </p:nvSpPr>
        <p:spPr>
          <a:xfrm>
            <a:off x="457200" y="1600200"/>
            <a:ext cx="8229600" cy="5029200"/>
          </a:xfrm>
        </p:spPr>
        <p:txBody>
          <a:bodyPr/>
          <a:lstStyle/>
          <a:p>
            <a:pPr>
              <a:lnSpc>
                <a:spcPct val="90000"/>
              </a:lnSpc>
            </a:pPr>
            <a:r>
              <a:rPr lang="en-US"/>
              <a:t>In 1066 at the Battle of Hastings, the Normans (powerful Northern Frenchmen) defeated the English and started a centuries-long conquest of England</a:t>
            </a:r>
          </a:p>
          <a:p>
            <a:pPr>
              <a:lnSpc>
                <a:spcPct val="90000"/>
              </a:lnSpc>
            </a:pPr>
            <a:r>
              <a:rPr lang="en-US"/>
              <a:t>Two Most Important Effects:</a:t>
            </a:r>
          </a:p>
          <a:p>
            <a:pPr lvl="1">
              <a:lnSpc>
                <a:spcPct val="90000"/>
              </a:lnSpc>
            </a:pPr>
            <a:r>
              <a:rPr lang="en-US">
                <a:solidFill>
                  <a:schemeClr val="bg2"/>
                </a:solidFill>
              </a:rPr>
              <a:t>French</a:t>
            </a:r>
            <a:r>
              <a:rPr lang="en-US"/>
              <a:t> becomes official language of politics and power and exerts enormous influence on Old English</a:t>
            </a:r>
          </a:p>
          <a:p>
            <a:pPr lvl="1">
              <a:lnSpc>
                <a:spcPct val="90000"/>
              </a:lnSpc>
            </a:pPr>
            <a:r>
              <a:rPr lang="en-US"/>
              <a:t>England begins </a:t>
            </a:r>
            <a:r>
              <a:rPr lang="en-US">
                <a:solidFill>
                  <a:schemeClr val="bg2"/>
                </a:solidFill>
              </a:rPr>
              <a:t>unifying</a:t>
            </a:r>
            <a:r>
              <a:rPr lang="en-US"/>
              <a:t> under a French political system, much of which is still with us (even in the U.S.) today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blinds(horizontal)">
                                      <p:cBhvr>
                                        <p:cTn id="7" dur="500"/>
                                        <p:tgtEl>
                                          <p:spTgt spid="419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1987">
                                            <p:txEl>
                                              <p:pRg st="1" end="1"/>
                                            </p:txEl>
                                          </p:spTgt>
                                        </p:tgtEl>
                                        <p:attrNameLst>
                                          <p:attrName>style.visibility</p:attrName>
                                        </p:attrNameLst>
                                      </p:cBhvr>
                                      <p:to>
                                        <p:strVal val="visible"/>
                                      </p:to>
                                    </p:set>
                                    <p:animEffect transition="in" filter="blinds(horizontal)">
                                      <p:cBhvr>
                                        <p:cTn id="12" dur="500"/>
                                        <p:tgtEl>
                                          <p:spTgt spid="419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1987">
                                            <p:txEl>
                                              <p:pRg st="2" end="2"/>
                                            </p:txEl>
                                          </p:spTgt>
                                        </p:tgtEl>
                                        <p:attrNameLst>
                                          <p:attrName>style.visibility</p:attrName>
                                        </p:attrNameLst>
                                      </p:cBhvr>
                                      <p:to>
                                        <p:strVal val="visible"/>
                                      </p:to>
                                    </p:set>
                                    <p:animEffect transition="in" filter="blinds(horizontal)">
                                      <p:cBhvr>
                                        <p:cTn id="17" dur="500"/>
                                        <p:tgtEl>
                                          <p:spTgt spid="419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1987">
                                            <p:txEl>
                                              <p:pRg st="3" end="3"/>
                                            </p:txEl>
                                          </p:spTgt>
                                        </p:tgtEl>
                                        <p:attrNameLst>
                                          <p:attrName>style.visibility</p:attrName>
                                        </p:attrNameLst>
                                      </p:cBhvr>
                                      <p:to>
                                        <p:strVal val="visible"/>
                                      </p:to>
                                    </p:set>
                                    <p:animEffect transition="in" filter="blinds(horizontal)">
                                      <p:cBhvr>
                                        <p:cTn id="22" dur="500"/>
                                        <p:tgtEl>
                                          <p:spTgt spid="4198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rrowheads="1"/>
          </p:cNvSpPr>
          <p:nvPr>
            <p:ph type="title"/>
          </p:nvPr>
        </p:nvSpPr>
        <p:spPr/>
        <p:txBody>
          <a:bodyPr/>
          <a:lstStyle/>
          <a:p>
            <a:r>
              <a:rPr lang="en-US" sz="4000"/>
              <a:t>The Anglo-Saxon Period in Review</a:t>
            </a:r>
          </a:p>
        </p:txBody>
      </p:sp>
      <p:sp>
        <p:nvSpPr>
          <p:cNvPr id="47107" name="Rectangle 3"/>
          <p:cNvSpPr>
            <a:spLocks noGrp="1" noChangeArrowheads="1"/>
          </p:cNvSpPr>
          <p:nvPr>
            <p:ph type="body" idx="1"/>
          </p:nvPr>
        </p:nvSpPr>
        <p:spPr/>
        <p:txBody>
          <a:bodyPr/>
          <a:lstStyle/>
          <a:p>
            <a:r>
              <a:rPr lang="en-US" sz="2400"/>
              <a:t>Pre-Anglo-Saxon (really “pre” historical)</a:t>
            </a:r>
          </a:p>
          <a:p>
            <a:pPr lvl="1"/>
            <a:r>
              <a:rPr lang="en-US" sz="2000"/>
              <a:t>Celtic Peoples (approx 1700/400 B.C. – 55 B.C.)</a:t>
            </a:r>
          </a:p>
          <a:p>
            <a:pPr lvl="1"/>
            <a:r>
              <a:rPr lang="en-US" sz="2000"/>
              <a:t>Roman Occupation (55  B.C.-410 A.D.)</a:t>
            </a:r>
          </a:p>
          <a:p>
            <a:r>
              <a:rPr lang="en-US" sz="3600" b="1" u="sng"/>
              <a:t>Anglo-Saxon/Viking</a:t>
            </a:r>
          </a:p>
          <a:p>
            <a:pPr lvl="1"/>
            <a:r>
              <a:rPr lang="en-US" sz="3200"/>
              <a:t>Angles, Saxons, Frisian, and Jutes (410-787</a:t>
            </a:r>
          </a:p>
          <a:p>
            <a:pPr lvl="1"/>
            <a:r>
              <a:rPr lang="en-US" sz="3200"/>
              <a:t>Viking Raids/Invasions begin 8</a:t>
            </a:r>
            <a:r>
              <a:rPr lang="en-US" sz="3200" baseline="30000"/>
              <a:t>th</a:t>
            </a:r>
            <a:r>
              <a:rPr lang="en-US" sz="3200"/>
              <a:t> c. and end 10</a:t>
            </a:r>
            <a:r>
              <a:rPr lang="en-US" sz="3200" baseline="30000"/>
              <a:t>th</a:t>
            </a:r>
            <a:r>
              <a:rPr lang="en-US" sz="3200"/>
              <a:t> c.</a:t>
            </a:r>
          </a:p>
          <a:p>
            <a:r>
              <a:rPr lang="en-US" sz="2400"/>
              <a:t>Norman Invasion/Occupation (really in the Middle Ages)</a:t>
            </a:r>
          </a:p>
          <a:p>
            <a:pPr lvl="1"/>
            <a:r>
              <a:rPr lang="en-US" sz="2000"/>
              <a:t>Battle of Hastings in 1066, then about four centuries of French rule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 calcmode="lin" valueType="num">
                                      <p:cBhvr additive="base">
                                        <p:cTn id="7" dur="500" fill="hold"/>
                                        <p:tgtEl>
                                          <p:spTgt spid="471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710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anim calcmode="lin" valueType="num">
                                      <p:cBhvr additive="base">
                                        <p:cTn id="11" dur="500" fill="hold"/>
                                        <p:tgtEl>
                                          <p:spTgt spid="4710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710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7107">
                                            <p:txEl>
                                              <p:pRg st="2" end="2"/>
                                            </p:txEl>
                                          </p:spTgt>
                                        </p:tgtEl>
                                        <p:attrNameLst>
                                          <p:attrName>style.visibility</p:attrName>
                                        </p:attrNameLst>
                                      </p:cBhvr>
                                      <p:to>
                                        <p:strVal val="visible"/>
                                      </p:to>
                                    </p:set>
                                    <p:anim calcmode="lin" valueType="num">
                                      <p:cBhvr additive="base">
                                        <p:cTn id="15" dur="500" fill="hold"/>
                                        <p:tgtEl>
                                          <p:spTgt spid="4710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71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47107">
                                            <p:txEl>
                                              <p:pRg st="3" end="3"/>
                                            </p:txEl>
                                          </p:spTgt>
                                        </p:tgtEl>
                                        <p:attrNameLst>
                                          <p:attrName>style.visibility</p:attrName>
                                        </p:attrNameLst>
                                      </p:cBhvr>
                                      <p:to>
                                        <p:strVal val="visible"/>
                                      </p:to>
                                    </p:set>
                                    <p:anim calcmode="lin" valueType="num">
                                      <p:cBhvr additive="base">
                                        <p:cTn id="21" dur="500" fill="hold"/>
                                        <p:tgtEl>
                                          <p:spTgt spid="4710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710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7107">
                                            <p:txEl>
                                              <p:pRg st="4" end="4"/>
                                            </p:txEl>
                                          </p:spTgt>
                                        </p:tgtEl>
                                        <p:attrNameLst>
                                          <p:attrName>style.visibility</p:attrName>
                                        </p:attrNameLst>
                                      </p:cBhvr>
                                      <p:to>
                                        <p:strVal val="visible"/>
                                      </p:to>
                                    </p:set>
                                    <p:anim calcmode="lin" valueType="num">
                                      <p:cBhvr additive="base">
                                        <p:cTn id="25" dur="500" fill="hold"/>
                                        <p:tgtEl>
                                          <p:spTgt spid="4710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7107">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47107">
                                            <p:txEl>
                                              <p:pRg st="5" end="5"/>
                                            </p:txEl>
                                          </p:spTgt>
                                        </p:tgtEl>
                                        <p:attrNameLst>
                                          <p:attrName>style.visibility</p:attrName>
                                        </p:attrNameLst>
                                      </p:cBhvr>
                                      <p:to>
                                        <p:strVal val="visible"/>
                                      </p:to>
                                    </p:set>
                                    <p:anim calcmode="lin" valueType="num">
                                      <p:cBhvr additive="base">
                                        <p:cTn id="29" dur="500" fill="hold"/>
                                        <p:tgtEl>
                                          <p:spTgt spid="47107">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710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47107">
                                            <p:txEl>
                                              <p:pRg st="6" end="6"/>
                                            </p:txEl>
                                          </p:spTgt>
                                        </p:tgtEl>
                                        <p:attrNameLst>
                                          <p:attrName>style.visibility</p:attrName>
                                        </p:attrNameLst>
                                      </p:cBhvr>
                                      <p:to>
                                        <p:strVal val="visible"/>
                                      </p:to>
                                    </p:set>
                                    <p:anim calcmode="lin" valueType="num">
                                      <p:cBhvr additive="base">
                                        <p:cTn id="35" dur="500" fill="hold"/>
                                        <p:tgtEl>
                                          <p:spTgt spid="47107">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7107">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47107">
                                            <p:txEl>
                                              <p:pRg st="7" end="7"/>
                                            </p:txEl>
                                          </p:spTgt>
                                        </p:tgtEl>
                                        <p:attrNameLst>
                                          <p:attrName>style.visibility</p:attrName>
                                        </p:attrNameLst>
                                      </p:cBhvr>
                                      <p:to>
                                        <p:strVal val="visible"/>
                                      </p:to>
                                    </p:set>
                                    <p:anim calcmode="lin" valueType="num">
                                      <p:cBhvr additive="base">
                                        <p:cTn id="39" dur="500" fill="hold"/>
                                        <p:tgtEl>
                                          <p:spTgt spid="47107">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710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7" name="Rectangle 7"/>
          <p:cNvSpPr>
            <a:spLocks noGrp="1" noRot="1" noChangeArrowheads="1"/>
          </p:cNvSpPr>
          <p:nvPr>
            <p:ph type="title"/>
          </p:nvPr>
        </p:nvSpPr>
        <p:spPr>
          <a:xfrm>
            <a:off x="457200" y="274638"/>
            <a:ext cx="8229600" cy="2849562"/>
          </a:xfrm>
        </p:spPr>
        <p:txBody>
          <a:bodyPr/>
          <a:lstStyle/>
          <a:p>
            <a:r>
              <a:rPr lang="en-US"/>
              <a:t>Overview of Periods of Early English History</a:t>
            </a:r>
            <a:br>
              <a:rPr lang="en-US"/>
            </a:br>
            <a:r>
              <a:rPr lang="en-US"/>
              <a:t>Pre-History—1066 A. D.</a:t>
            </a:r>
          </a:p>
        </p:txBody>
      </p:sp>
      <p:sp>
        <p:nvSpPr>
          <p:cNvPr id="5128" name="Rectangle 8"/>
          <p:cNvSpPr>
            <a:spLocks noGrp="1" noChangeArrowheads="1"/>
          </p:cNvSpPr>
          <p:nvPr>
            <p:ph type="body" idx="1"/>
          </p:nvPr>
        </p:nvSpPr>
        <p:spPr>
          <a:xfrm>
            <a:off x="533400" y="3200400"/>
            <a:ext cx="8229600" cy="3200400"/>
          </a:xfrm>
        </p:spPr>
        <p:txBody>
          <a:bodyPr/>
          <a:lstStyle/>
          <a:p>
            <a:pPr marL="609600" indent="-609600">
              <a:buFont typeface="Wingdings" pitchFamily="2" charset="2"/>
              <a:buAutoNum type="arabicPeriod"/>
            </a:pPr>
            <a:r>
              <a:rPr lang="en-US"/>
              <a:t>Pre-Roman/Pre-Historical </a:t>
            </a:r>
            <a:r>
              <a:rPr lang="en-US">
                <a:sym typeface="Wingdings" pitchFamily="2" charset="2"/>
              </a:rPr>
              <a:t> up to 55 B. C.</a:t>
            </a:r>
            <a:endParaRPr lang="en-US"/>
          </a:p>
          <a:p>
            <a:pPr marL="609600" indent="-609600">
              <a:buFont typeface="Wingdings" pitchFamily="2" charset="2"/>
              <a:buAutoNum type="arabicPeriod"/>
            </a:pPr>
            <a:r>
              <a:rPr lang="en-US">
                <a:solidFill>
                  <a:schemeClr val="bg2"/>
                </a:solidFill>
              </a:rPr>
              <a:t>Roman</a:t>
            </a:r>
            <a:r>
              <a:rPr lang="en-US"/>
              <a:t> Occupation </a:t>
            </a:r>
            <a:r>
              <a:rPr lang="en-US">
                <a:sym typeface="Wingdings" pitchFamily="2" charset="2"/>
              </a:rPr>
              <a:t> 55 B. C. – 410 A. D.</a:t>
            </a:r>
          </a:p>
          <a:p>
            <a:pPr marL="609600" indent="-609600">
              <a:buFont typeface="Wingdings" pitchFamily="2" charset="2"/>
              <a:buAutoNum type="arabicPeriod"/>
            </a:pPr>
            <a:r>
              <a:rPr lang="en-US">
                <a:solidFill>
                  <a:schemeClr val="bg2"/>
                </a:solidFill>
                <a:sym typeface="Wingdings" pitchFamily="2" charset="2"/>
              </a:rPr>
              <a:t>Anglo-Saxon</a:t>
            </a:r>
            <a:r>
              <a:rPr lang="en-US">
                <a:sym typeface="Wingdings" pitchFamily="2" charset="2"/>
              </a:rPr>
              <a:t> Period  410 – 787 A. D.</a:t>
            </a:r>
          </a:p>
          <a:p>
            <a:pPr marL="609600" indent="-609600">
              <a:buFont typeface="Wingdings" pitchFamily="2" charset="2"/>
              <a:buAutoNum type="arabicPeriod"/>
            </a:pPr>
            <a:r>
              <a:rPr lang="en-US">
                <a:solidFill>
                  <a:schemeClr val="bg2"/>
                </a:solidFill>
                <a:sym typeface="Wingdings" pitchFamily="2" charset="2"/>
              </a:rPr>
              <a:t>Viking</a:t>
            </a:r>
            <a:r>
              <a:rPr lang="en-US">
                <a:sym typeface="Wingdings" pitchFamily="2" charset="2"/>
              </a:rPr>
              <a:t> Invasions  787 – 1066 A. D.</a:t>
            </a:r>
          </a:p>
          <a:p>
            <a:pPr marL="609600" indent="-609600">
              <a:buFont typeface="Wingdings" pitchFamily="2" charset="2"/>
              <a:buAutoNum type="arabicPeriod"/>
            </a:pPr>
            <a:r>
              <a:rPr lang="en-US">
                <a:solidFill>
                  <a:schemeClr val="bg2"/>
                </a:solidFill>
                <a:sym typeface="Wingdings" pitchFamily="2" charset="2"/>
              </a:rPr>
              <a:t>Norman</a:t>
            </a:r>
            <a:r>
              <a:rPr lang="en-US">
                <a:sym typeface="Wingdings" pitchFamily="2" charset="2"/>
              </a:rPr>
              <a:t> Conquest begins in 1066</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8">
                                            <p:txEl>
                                              <p:pRg st="0" end="0"/>
                                            </p:txEl>
                                          </p:spTgt>
                                        </p:tgtEl>
                                        <p:attrNameLst>
                                          <p:attrName>style.visibility</p:attrName>
                                        </p:attrNameLst>
                                      </p:cBhvr>
                                      <p:to>
                                        <p:strVal val="visible"/>
                                      </p:to>
                                    </p:set>
                                    <p:animEffect transition="in" filter="blinds(horizontal)">
                                      <p:cBhvr>
                                        <p:cTn id="7" dur="500"/>
                                        <p:tgtEl>
                                          <p:spTgt spid="512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128">
                                            <p:txEl>
                                              <p:pRg st="1" end="1"/>
                                            </p:txEl>
                                          </p:spTgt>
                                        </p:tgtEl>
                                        <p:attrNameLst>
                                          <p:attrName>style.visibility</p:attrName>
                                        </p:attrNameLst>
                                      </p:cBhvr>
                                      <p:to>
                                        <p:strVal val="visible"/>
                                      </p:to>
                                    </p:set>
                                    <p:animEffect transition="in" filter="blinds(horizontal)">
                                      <p:cBhvr>
                                        <p:cTn id="12" dur="500"/>
                                        <p:tgtEl>
                                          <p:spTgt spid="512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128">
                                            <p:txEl>
                                              <p:pRg st="2" end="2"/>
                                            </p:txEl>
                                          </p:spTgt>
                                        </p:tgtEl>
                                        <p:attrNameLst>
                                          <p:attrName>style.visibility</p:attrName>
                                        </p:attrNameLst>
                                      </p:cBhvr>
                                      <p:to>
                                        <p:strVal val="visible"/>
                                      </p:to>
                                    </p:set>
                                    <p:animEffect transition="in" filter="blinds(horizontal)">
                                      <p:cBhvr>
                                        <p:cTn id="17" dur="500"/>
                                        <p:tgtEl>
                                          <p:spTgt spid="512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128">
                                            <p:txEl>
                                              <p:pRg st="3" end="3"/>
                                            </p:txEl>
                                          </p:spTgt>
                                        </p:tgtEl>
                                        <p:attrNameLst>
                                          <p:attrName>style.visibility</p:attrName>
                                        </p:attrNameLst>
                                      </p:cBhvr>
                                      <p:to>
                                        <p:strVal val="visible"/>
                                      </p:to>
                                    </p:set>
                                    <p:animEffect transition="in" filter="blinds(horizontal)">
                                      <p:cBhvr>
                                        <p:cTn id="22" dur="500"/>
                                        <p:tgtEl>
                                          <p:spTgt spid="512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128">
                                            <p:txEl>
                                              <p:pRg st="4" end="4"/>
                                            </p:txEl>
                                          </p:spTgt>
                                        </p:tgtEl>
                                        <p:attrNameLst>
                                          <p:attrName>style.visibility</p:attrName>
                                        </p:attrNameLst>
                                      </p:cBhvr>
                                      <p:to>
                                        <p:strVal val="visible"/>
                                      </p:to>
                                    </p:set>
                                    <p:animEffect transition="in" filter="blinds(horizontal)">
                                      <p:cBhvr>
                                        <p:cTn id="27" dur="500"/>
                                        <p:tgtEl>
                                          <p:spTgt spid="512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mph" presetSubtype="0" fill="hold" nodeType="clickEffect">
                                  <p:stCondLst>
                                    <p:cond delay="0"/>
                                  </p:stCondLst>
                                  <p:childTnLst>
                                    <p:animScale>
                                      <p:cBhvr>
                                        <p:cTn id="31" dur="2000" fill="hold"/>
                                        <p:tgtEl>
                                          <p:spTgt spid="5128">
                                            <p:txEl>
                                              <p:pRg st="4" end="4"/>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4"/>
          <p:cNvSpPr>
            <a:spLocks noGrp="1" noChangeArrowheads="1"/>
          </p:cNvSpPr>
          <p:nvPr>
            <p:ph type="ctrTitle"/>
          </p:nvPr>
        </p:nvSpPr>
        <p:spPr/>
        <p:txBody>
          <a:bodyPr/>
          <a:lstStyle/>
          <a:p>
            <a:r>
              <a:rPr lang="en-US"/>
              <a:t>A Short History of Our Language</a:t>
            </a:r>
          </a:p>
        </p:txBody>
      </p:sp>
      <p:sp>
        <p:nvSpPr>
          <p:cNvPr id="49157" name="Rectangle 5"/>
          <p:cNvSpPr>
            <a:spLocks noGrp="1" noChangeArrowheads="1"/>
          </p:cNvSpPr>
          <p:nvPr>
            <p:ph type="subTitle" idx="1"/>
          </p:nvPr>
        </p:nvSpPr>
        <p:spPr/>
        <p:txBody>
          <a:bodyPr/>
          <a:lstStyle/>
          <a:p>
            <a:r>
              <a:rPr lang="en-US" sz="2800"/>
              <a:t>—or—</a:t>
            </a:r>
          </a:p>
          <a:p>
            <a:r>
              <a:rPr lang="en-US" sz="2800"/>
              <a:t>“How English got to be so hard to study, but is still so beautiful to hear and read”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9157">
                                            <p:txEl>
                                              <p:pRg st="0" end="0"/>
                                            </p:txEl>
                                          </p:spTgt>
                                        </p:tgtEl>
                                        <p:attrNameLst>
                                          <p:attrName>style.visibility</p:attrName>
                                        </p:attrNameLst>
                                      </p:cBhvr>
                                      <p:to>
                                        <p:strVal val="visible"/>
                                      </p:to>
                                    </p:set>
                                    <p:anim calcmode="lin" valueType="num">
                                      <p:cBhvr additive="base">
                                        <p:cTn id="7" dur="500" fill="hold"/>
                                        <p:tgtEl>
                                          <p:spTgt spid="4915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915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9157">
                                            <p:txEl>
                                              <p:pRg st="1" end="1"/>
                                            </p:txEl>
                                          </p:spTgt>
                                        </p:tgtEl>
                                        <p:attrNameLst>
                                          <p:attrName>style.visibility</p:attrName>
                                        </p:attrNameLst>
                                      </p:cBhvr>
                                      <p:to>
                                        <p:strVal val="visible"/>
                                      </p:to>
                                    </p:set>
                                    <p:anim calcmode="lin" valueType="num">
                                      <p:cBhvr additive="base">
                                        <p:cTn id="11" dur="500" fill="hold"/>
                                        <p:tgtEl>
                                          <p:spTgt spid="4915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915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rrowheads="1"/>
          </p:cNvSpPr>
          <p:nvPr>
            <p:ph type="title"/>
          </p:nvPr>
        </p:nvSpPr>
        <p:spPr/>
        <p:txBody>
          <a:bodyPr/>
          <a:lstStyle/>
          <a:p>
            <a:r>
              <a:rPr lang="en-US" sz="4000"/>
              <a:t>Quick History of English Language</a:t>
            </a:r>
          </a:p>
        </p:txBody>
      </p:sp>
      <p:sp>
        <p:nvSpPr>
          <p:cNvPr id="43011" name="Rectangle 3"/>
          <p:cNvSpPr>
            <a:spLocks noGrp="1" noChangeArrowheads="1"/>
          </p:cNvSpPr>
          <p:nvPr>
            <p:ph type="body" idx="1"/>
          </p:nvPr>
        </p:nvSpPr>
        <p:spPr>
          <a:xfrm>
            <a:off x="457200" y="1295400"/>
            <a:ext cx="8229600" cy="4267200"/>
          </a:xfrm>
        </p:spPr>
        <p:txBody>
          <a:bodyPr/>
          <a:lstStyle/>
          <a:p>
            <a:pPr>
              <a:lnSpc>
                <a:spcPct val="90000"/>
              </a:lnSpc>
            </a:pPr>
            <a:r>
              <a:rPr lang="en-US"/>
              <a:t>Old English (OE) dates from approximately* 400 A.D. to 1066</a:t>
            </a:r>
          </a:p>
          <a:p>
            <a:pPr>
              <a:lnSpc>
                <a:spcPct val="90000"/>
              </a:lnSpc>
            </a:pPr>
            <a:r>
              <a:rPr lang="en-US"/>
              <a:t>Middle English (ME) dates from approximately 1066-1485</a:t>
            </a:r>
          </a:p>
          <a:p>
            <a:pPr>
              <a:lnSpc>
                <a:spcPct val="90000"/>
              </a:lnSpc>
            </a:pPr>
            <a:r>
              <a:rPr lang="en-US"/>
              <a:t>They are quite different to the eye and ear. Old English is nearly impossible to read or understand without studying it much like and English speaker today would study French, Latin, or Chinese </a:t>
            </a:r>
          </a:p>
        </p:txBody>
      </p:sp>
      <p:sp>
        <p:nvSpPr>
          <p:cNvPr id="43012" name="Text Box 4"/>
          <p:cNvSpPr txBox="1">
            <a:spLocks noChangeArrowheads="1"/>
          </p:cNvSpPr>
          <p:nvPr/>
        </p:nvSpPr>
        <p:spPr bwMode="auto">
          <a:xfrm>
            <a:off x="381000" y="5715000"/>
            <a:ext cx="8229600" cy="915988"/>
          </a:xfrm>
          <a:prstGeom prst="rect">
            <a:avLst/>
          </a:prstGeom>
          <a:noFill/>
          <a:ln w="9525">
            <a:noFill/>
            <a:miter lim="800000"/>
            <a:headEnd/>
            <a:tailEnd/>
          </a:ln>
          <a:effectLst/>
        </p:spPr>
        <p:txBody>
          <a:bodyPr>
            <a:spAutoFit/>
          </a:bodyPr>
          <a:lstStyle/>
          <a:p>
            <a:pPr>
              <a:spcBef>
                <a:spcPct val="50000"/>
              </a:spcBef>
            </a:pPr>
            <a:r>
              <a:rPr lang="en-US"/>
              <a:t>*The dating of the beginnings of OE is difficult; scholars only have written texts in OE beginning in around 700 A.D., but peoples in England must have been speaking a version of OE prior to works being written in the vernacular (as opposed to Latin)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Effect transition="in" filter="randombar(horizontal)">
                                      <p:cBhvr>
                                        <p:cTn id="7" dur="500"/>
                                        <p:tgtEl>
                                          <p:spTgt spid="430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3011">
                                            <p:txEl>
                                              <p:pRg st="1" end="1"/>
                                            </p:txEl>
                                          </p:spTgt>
                                        </p:tgtEl>
                                        <p:attrNameLst>
                                          <p:attrName>style.visibility</p:attrName>
                                        </p:attrNameLst>
                                      </p:cBhvr>
                                      <p:to>
                                        <p:strVal val="visible"/>
                                      </p:to>
                                    </p:set>
                                    <p:animEffect transition="in" filter="randombar(horizontal)">
                                      <p:cBhvr>
                                        <p:cTn id="12" dur="500"/>
                                        <p:tgtEl>
                                          <p:spTgt spid="430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43011">
                                            <p:txEl>
                                              <p:pRg st="2" end="2"/>
                                            </p:txEl>
                                          </p:spTgt>
                                        </p:tgtEl>
                                        <p:attrNameLst>
                                          <p:attrName>style.visibility</p:attrName>
                                        </p:attrNameLst>
                                      </p:cBhvr>
                                      <p:to>
                                        <p:strVal val="visible"/>
                                      </p:to>
                                    </p:set>
                                    <p:animEffect transition="in" filter="randombar(horizontal)">
                                      <p:cBhvr>
                                        <p:cTn id="17" dur="500"/>
                                        <p:tgtEl>
                                          <p:spTgt spid="430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43012">
                                            <p:txEl>
                                              <p:pRg st="0" end="0"/>
                                            </p:txEl>
                                          </p:spTgt>
                                        </p:tgtEl>
                                        <p:attrNameLst>
                                          <p:attrName>style.visibility</p:attrName>
                                        </p:attrNameLst>
                                      </p:cBhvr>
                                      <p:to>
                                        <p:strVal val="visible"/>
                                      </p:to>
                                    </p:set>
                                    <p:anim calcmode="lin" valueType="num">
                                      <p:cBhvr additive="base">
                                        <p:cTn id="22" dur="500" fill="hold"/>
                                        <p:tgtEl>
                                          <p:spTgt spid="43012">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30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rrowheads="1"/>
          </p:cNvSpPr>
          <p:nvPr>
            <p:ph type="title"/>
          </p:nvPr>
        </p:nvSpPr>
        <p:spPr>
          <a:xfrm>
            <a:off x="457200" y="274638"/>
            <a:ext cx="8229600" cy="1020762"/>
          </a:xfrm>
        </p:spPr>
        <p:txBody>
          <a:bodyPr/>
          <a:lstStyle/>
          <a:p>
            <a:r>
              <a:rPr lang="en-US" sz="3200"/>
              <a:t>Another Way of Looking at the History of English</a:t>
            </a:r>
          </a:p>
        </p:txBody>
      </p:sp>
      <p:graphicFrame>
        <p:nvGraphicFramePr>
          <p:cNvPr id="44100" name="Group 68"/>
          <p:cNvGraphicFramePr>
            <a:graphicFrameLocks noGrp="1"/>
          </p:cNvGraphicFramePr>
          <p:nvPr>
            <p:ph type="tbl" idx="1"/>
          </p:nvPr>
        </p:nvGraphicFramePr>
        <p:xfrm>
          <a:off x="457200" y="1371600"/>
          <a:ext cx="8229600" cy="4879023"/>
        </p:xfrm>
        <a:graphic>
          <a:graphicData uri="http://schemas.openxmlformats.org/drawingml/2006/table">
            <a:tbl>
              <a:tblPr/>
              <a:tblGrid>
                <a:gridCol w="1752600"/>
                <a:gridCol w="1295400"/>
                <a:gridCol w="1447800"/>
                <a:gridCol w="3733800"/>
              </a:tblGrid>
              <a:tr h="990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Old English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400-1066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sng" strike="noStrike" cap="none" normalizeH="0" baseline="0" smtClean="0">
                          <a:ln>
                            <a:noFill/>
                          </a:ln>
                          <a:solidFill>
                            <a:schemeClr val="tx1"/>
                          </a:solidFill>
                          <a:effectLst>
                            <a:outerShdw blurRad="38100" dist="38100" dir="2700000" algn="tl">
                              <a:srgbClr val="000000"/>
                            </a:outerShdw>
                          </a:effectLst>
                          <a:latin typeface="Garamond" pitchFamily="18" charset="0"/>
                        </a:rPr>
                        <a:t>Beowulf</a:t>
                      </a: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 </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(from </a:t>
                      </a:r>
                      <a:r>
                        <a:rPr kumimoji="0" lang="en-US" sz="2000" b="0" i="0" u="sng" strike="noStrike" cap="none" normalizeH="0" baseline="0" smtClean="0">
                          <a:ln>
                            <a:noFill/>
                          </a:ln>
                          <a:solidFill>
                            <a:schemeClr val="tx1"/>
                          </a:solidFill>
                          <a:effectLst>
                            <a:outerShdw blurRad="38100" dist="38100" dir="2700000" algn="tl">
                              <a:srgbClr val="000000"/>
                            </a:outerShdw>
                          </a:effectLst>
                          <a:latin typeface="Garamond" pitchFamily="18" charset="0"/>
                        </a:rPr>
                        <a:t>Beowulf</a:t>
                      </a: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“Gaæþ a wyrd swa hio scel” (OE)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“Fate goes ever as it must” (MnE)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82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Middle English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1066-1485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Chaucer</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(from </a:t>
                      </a:r>
                      <a:r>
                        <a:rPr kumimoji="0" lang="en-US" sz="2000" b="0" i="0" u="sng" strike="noStrike" cap="none" normalizeH="0" baseline="0" smtClean="0">
                          <a:ln>
                            <a:noFill/>
                          </a:ln>
                          <a:solidFill>
                            <a:schemeClr val="tx1"/>
                          </a:solidFill>
                          <a:effectLst>
                            <a:outerShdw blurRad="38100" dist="38100" dir="2700000" algn="tl">
                              <a:srgbClr val="000000"/>
                            </a:outerShdw>
                          </a:effectLst>
                          <a:latin typeface="Garamond" pitchFamily="18" charset="0"/>
                        </a:rPr>
                        <a:t>CT</a:t>
                      </a: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“Whan that Aprille with his shoures soote . . . ” (ME) =</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“When that April with its sweet showers . . .” (MnE)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90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Early Modern English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1485-1800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Shakespeare </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(from </a:t>
                      </a:r>
                      <a:r>
                        <a:rPr kumimoji="0" lang="en-US" sz="2000" b="0" i="0" u="sng" strike="noStrike" cap="none" normalizeH="0" baseline="0" smtClean="0">
                          <a:ln>
                            <a:noFill/>
                          </a:ln>
                          <a:solidFill>
                            <a:schemeClr val="tx1"/>
                          </a:solidFill>
                          <a:effectLst>
                            <a:outerShdw blurRad="38100" dist="38100" dir="2700000" algn="tl">
                              <a:srgbClr val="000000"/>
                            </a:outerShdw>
                          </a:effectLst>
                          <a:latin typeface="Garamond" pitchFamily="18" charset="0"/>
                        </a:rPr>
                        <a:t>KL</a:t>
                      </a: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“Sir, I loue you more than words can weild ye matter” (EMnE) =</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“Sir, I love you more than word can wield the matter” (MnE)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80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Modern English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1800-present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Austen</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(from </a:t>
                      </a:r>
                      <a:r>
                        <a:rPr kumimoji="0" lang="en-US" sz="2000" b="0" i="0" u="sng" strike="noStrike" cap="none" normalizeH="0" baseline="0" smtClean="0">
                          <a:ln>
                            <a:noFill/>
                          </a:ln>
                          <a:solidFill>
                            <a:schemeClr val="tx1"/>
                          </a:solidFill>
                          <a:effectLst>
                            <a:outerShdw blurRad="38100" dist="38100" dir="2700000" algn="tl">
                              <a:srgbClr val="000000"/>
                            </a:outerShdw>
                          </a:effectLst>
                          <a:latin typeface="Garamond" pitchFamily="18" charset="0"/>
                        </a:rPr>
                        <a:t>P&amp;P</a:t>
                      </a: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It is a truth universally acknowledged, that a single man in possession of a good fortune must be in want of a wife.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4096" name="Text Box 64"/>
          <p:cNvSpPr txBox="1">
            <a:spLocks noChangeArrowheads="1"/>
          </p:cNvSpPr>
          <p:nvPr/>
        </p:nvSpPr>
        <p:spPr bwMode="auto">
          <a:xfrm>
            <a:off x="228600" y="6324600"/>
            <a:ext cx="8686800" cy="366713"/>
          </a:xfrm>
          <a:prstGeom prst="rect">
            <a:avLst/>
          </a:prstGeom>
          <a:noFill/>
          <a:ln w="9525">
            <a:noFill/>
            <a:miter lim="800000"/>
            <a:headEnd/>
            <a:tailEnd/>
          </a:ln>
          <a:effectLst/>
        </p:spPr>
        <p:txBody>
          <a:bodyPr>
            <a:spAutoFit/>
          </a:bodyPr>
          <a:lstStyle/>
          <a:p>
            <a:pPr>
              <a:spcBef>
                <a:spcPct val="50000"/>
              </a:spcBef>
            </a:pPr>
            <a:r>
              <a:rPr lang="en-US">
                <a:solidFill>
                  <a:schemeClr val="bg2"/>
                </a:solidFill>
              </a:rPr>
              <a:t>OE</a:t>
            </a:r>
            <a:r>
              <a:rPr lang="en-US"/>
              <a:t>=Old English  </a:t>
            </a:r>
            <a:r>
              <a:rPr lang="en-US">
                <a:solidFill>
                  <a:schemeClr val="bg2"/>
                </a:solidFill>
              </a:rPr>
              <a:t>ME</a:t>
            </a:r>
            <a:r>
              <a:rPr lang="en-US"/>
              <a:t>=Middle English </a:t>
            </a:r>
            <a:r>
              <a:rPr lang="en-US">
                <a:solidFill>
                  <a:schemeClr val="bg2"/>
                </a:solidFill>
              </a:rPr>
              <a:t>EMnE</a:t>
            </a:r>
            <a:r>
              <a:rPr lang="en-US"/>
              <a:t>=Early Modern English </a:t>
            </a:r>
            <a:r>
              <a:rPr lang="en-US">
                <a:solidFill>
                  <a:schemeClr val="bg2"/>
                </a:solidFill>
              </a:rPr>
              <a:t>MnE</a:t>
            </a:r>
            <a:r>
              <a:rPr lang="en-US"/>
              <a:t>=Modern English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rrowheads="1"/>
          </p:cNvSpPr>
          <p:nvPr>
            <p:ph type="title"/>
          </p:nvPr>
        </p:nvSpPr>
        <p:spPr/>
        <p:txBody>
          <a:bodyPr/>
          <a:lstStyle/>
          <a:p>
            <a:r>
              <a:rPr lang="en-US"/>
              <a:t>English = ?</a:t>
            </a:r>
          </a:p>
        </p:txBody>
      </p:sp>
      <p:sp>
        <p:nvSpPr>
          <p:cNvPr id="40963" name="Rectangle 3"/>
          <p:cNvSpPr>
            <a:spLocks noGrp="1" noChangeArrowheads="1"/>
          </p:cNvSpPr>
          <p:nvPr>
            <p:ph type="body" idx="1"/>
          </p:nvPr>
        </p:nvSpPr>
        <p:spPr/>
        <p:txBody>
          <a:bodyPr/>
          <a:lstStyle/>
          <a:p>
            <a:r>
              <a:rPr lang="en-US"/>
              <a:t>Celtic (from 1700 or 400 B.C. to 55 B.C.) +</a:t>
            </a:r>
          </a:p>
          <a:p>
            <a:r>
              <a:rPr lang="en-US"/>
              <a:t>Latin (from 55 B. C. to 410 A. D.) + </a:t>
            </a:r>
          </a:p>
          <a:p>
            <a:r>
              <a:rPr lang="en-US"/>
              <a:t>German (from 410 A.D. to 1066 A.D.) +</a:t>
            </a:r>
          </a:p>
          <a:p>
            <a:r>
              <a:rPr lang="en-US"/>
              <a:t>French (from 1066 A.D. to 1485 A.D.) =</a:t>
            </a:r>
          </a:p>
          <a:p>
            <a:pPr>
              <a:buFont typeface="Wingdings" pitchFamily="2" charset="2"/>
              <a:buNone/>
            </a:pPr>
            <a:r>
              <a:rPr lang="en-US" b="1" u="sng">
                <a:solidFill>
                  <a:schemeClr val="hlink"/>
                </a:solidFill>
              </a:rPr>
              <a:t>OLD ENGLISH and MIDDLE ENGLISH</a:t>
            </a:r>
          </a:p>
          <a:p>
            <a:pPr algn="ctr">
              <a:buFont typeface="Wingdings" pitchFamily="2" charset="2"/>
              <a:buNone/>
            </a:pPr>
            <a:r>
              <a:rPr lang="en-US"/>
              <a:t>VERY DIFFICULT LANGUAGE, BUT ONE PERFECT FOR LIMITLESS AND BEAUTIFUL EXPRESSION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checkerboard(across)">
                                      <p:cBhvr>
                                        <p:cTn id="7" dur="500"/>
                                        <p:tgtEl>
                                          <p:spTgt spid="409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40963">
                                            <p:txEl>
                                              <p:pRg st="1" end="1"/>
                                            </p:txEl>
                                          </p:spTgt>
                                        </p:tgtEl>
                                        <p:attrNameLst>
                                          <p:attrName>style.visibility</p:attrName>
                                        </p:attrNameLst>
                                      </p:cBhvr>
                                      <p:to>
                                        <p:strVal val="visible"/>
                                      </p:to>
                                    </p:set>
                                    <p:animEffect transition="in" filter="diamond(in)">
                                      <p:cBhvr>
                                        <p:cTn id="12" dur="2000"/>
                                        <p:tgtEl>
                                          <p:spTgt spid="409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0963">
                                            <p:txEl>
                                              <p:pRg st="2" end="2"/>
                                            </p:txEl>
                                          </p:spTgt>
                                        </p:tgtEl>
                                        <p:attrNameLst>
                                          <p:attrName>style.visibility</p:attrName>
                                        </p:attrNameLst>
                                      </p:cBhvr>
                                      <p:to>
                                        <p:strVal val="visible"/>
                                      </p:to>
                                    </p:set>
                                    <p:animEffect transition="in" filter="blinds(horizontal)">
                                      <p:cBhvr>
                                        <p:cTn id="17" dur="500"/>
                                        <p:tgtEl>
                                          <p:spTgt spid="4096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40963">
                                            <p:txEl>
                                              <p:pRg st="3" end="3"/>
                                            </p:txEl>
                                          </p:spTgt>
                                        </p:tgtEl>
                                        <p:attrNameLst>
                                          <p:attrName>style.visibility</p:attrName>
                                        </p:attrNameLst>
                                      </p:cBhvr>
                                      <p:to>
                                        <p:strVal val="visible"/>
                                      </p:to>
                                    </p:set>
                                    <p:anim calcmode="lin" valueType="num">
                                      <p:cBhvr additive="base">
                                        <p:cTn id="22" dur="500" fill="hold"/>
                                        <p:tgtEl>
                                          <p:spTgt spid="4096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096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40963">
                                            <p:txEl>
                                              <p:pRg st="4" end="4"/>
                                            </p:txEl>
                                          </p:spTgt>
                                        </p:tgtEl>
                                        <p:attrNameLst>
                                          <p:attrName>style.visibility</p:attrName>
                                        </p:attrNameLst>
                                      </p:cBhvr>
                                      <p:to>
                                        <p:strVal val="visible"/>
                                      </p:to>
                                    </p:set>
                                    <p:anim calcmode="lin" valueType="num">
                                      <p:cBhvr additive="base">
                                        <p:cTn id="28" dur="500" fill="hold"/>
                                        <p:tgtEl>
                                          <p:spTgt spid="4096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4096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40963">
                                            <p:txEl>
                                              <p:pRg st="5" end="5"/>
                                            </p:txEl>
                                          </p:spTgt>
                                        </p:tgtEl>
                                        <p:attrNameLst>
                                          <p:attrName>style.visibility</p:attrName>
                                        </p:attrNameLst>
                                      </p:cBhvr>
                                      <p:to>
                                        <p:strVal val="visible"/>
                                      </p:to>
                                    </p:set>
                                    <p:anim calcmode="lin" valueType="num">
                                      <p:cBhvr additive="base">
                                        <p:cTn id="34" dur="500" fill="hold"/>
                                        <p:tgtEl>
                                          <p:spTgt spid="40963">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096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4"/>
          <p:cNvSpPr>
            <a:spLocks noGrp="1" noRot="1" noChangeArrowheads="1"/>
          </p:cNvSpPr>
          <p:nvPr>
            <p:ph type="title" sz="quarter"/>
          </p:nvPr>
        </p:nvSpPr>
        <p:spPr/>
        <p:txBody>
          <a:bodyPr>
            <a:normAutofit fontScale="90000"/>
          </a:bodyPr>
          <a:lstStyle/>
          <a:p>
            <a:r>
              <a:rPr lang="en-US" sz="4000"/>
              <a:t>English is a Melting Pot of Indo-European Languages</a:t>
            </a:r>
          </a:p>
        </p:txBody>
      </p:sp>
      <p:pic>
        <p:nvPicPr>
          <p:cNvPr id="51210" name="Picture 10" descr="s_harp"/>
          <p:cNvPicPr>
            <a:picLocks noChangeAspect="1" noChangeArrowheads="1"/>
          </p:cNvPicPr>
          <p:nvPr>
            <p:ph sz="quarter" idx="1"/>
          </p:nvPr>
        </p:nvPicPr>
        <p:blipFill>
          <a:blip r:embed="rId2"/>
          <a:srcRect/>
          <a:stretch>
            <a:fillRect/>
          </a:stretch>
        </p:blipFill>
        <p:spPr>
          <a:xfrm>
            <a:off x="228600" y="1828800"/>
            <a:ext cx="1600200" cy="2105025"/>
          </a:xfrm>
          <a:noFill/>
          <a:ln/>
        </p:spPr>
      </p:pic>
      <p:pic>
        <p:nvPicPr>
          <p:cNvPr id="51211" name="Picture 11" descr="colosse2"/>
          <p:cNvPicPr>
            <a:picLocks noChangeAspect="1" noChangeArrowheads="1"/>
          </p:cNvPicPr>
          <p:nvPr>
            <p:ph sz="quarter" idx="2"/>
          </p:nvPr>
        </p:nvPicPr>
        <p:blipFill>
          <a:blip r:embed="rId3"/>
          <a:srcRect/>
          <a:stretch>
            <a:fillRect/>
          </a:stretch>
        </p:blipFill>
        <p:spPr>
          <a:xfrm>
            <a:off x="1981200" y="1828800"/>
            <a:ext cx="3200400" cy="2133600"/>
          </a:xfrm>
          <a:noFill/>
          <a:ln/>
        </p:spPr>
      </p:pic>
      <p:pic>
        <p:nvPicPr>
          <p:cNvPr id="51212" name="Picture 12" descr="viking helmet"/>
          <p:cNvPicPr>
            <a:picLocks noChangeAspect="1" noChangeArrowheads="1"/>
          </p:cNvPicPr>
          <p:nvPr>
            <p:ph sz="quarter" idx="3"/>
          </p:nvPr>
        </p:nvPicPr>
        <p:blipFill>
          <a:blip r:embed="rId4"/>
          <a:srcRect/>
          <a:stretch>
            <a:fillRect/>
          </a:stretch>
        </p:blipFill>
        <p:spPr>
          <a:xfrm>
            <a:off x="5486400" y="1828800"/>
            <a:ext cx="1681163" cy="2133600"/>
          </a:xfrm>
          <a:noFill/>
          <a:ln/>
        </p:spPr>
      </p:pic>
      <p:pic>
        <p:nvPicPr>
          <p:cNvPr id="51213" name="Picture 13" descr="williami"/>
          <p:cNvPicPr>
            <a:picLocks noChangeAspect="1" noChangeArrowheads="1"/>
          </p:cNvPicPr>
          <p:nvPr>
            <p:ph sz="quarter" idx="4"/>
          </p:nvPr>
        </p:nvPicPr>
        <p:blipFill>
          <a:blip r:embed="rId5"/>
          <a:srcRect/>
          <a:stretch>
            <a:fillRect/>
          </a:stretch>
        </p:blipFill>
        <p:spPr>
          <a:xfrm>
            <a:off x="7543800" y="1828800"/>
            <a:ext cx="1374775" cy="2133600"/>
          </a:xfrm>
          <a:noFill/>
          <a:ln/>
        </p:spPr>
      </p:pic>
      <p:sp>
        <p:nvSpPr>
          <p:cNvPr id="51214" name="Text Box 14"/>
          <p:cNvSpPr txBox="1">
            <a:spLocks noChangeArrowheads="1"/>
          </p:cNvSpPr>
          <p:nvPr/>
        </p:nvSpPr>
        <p:spPr bwMode="auto">
          <a:xfrm>
            <a:off x="304800" y="4267200"/>
            <a:ext cx="8686800" cy="366713"/>
          </a:xfrm>
          <a:prstGeom prst="rect">
            <a:avLst/>
          </a:prstGeom>
          <a:noFill/>
          <a:ln w="9525">
            <a:noFill/>
            <a:miter lim="800000"/>
            <a:headEnd/>
            <a:tailEnd/>
          </a:ln>
          <a:effectLst/>
        </p:spPr>
        <p:txBody>
          <a:bodyPr>
            <a:spAutoFit/>
          </a:bodyPr>
          <a:lstStyle/>
          <a:p>
            <a:pPr>
              <a:spcBef>
                <a:spcPct val="50000"/>
              </a:spcBef>
            </a:pPr>
            <a:r>
              <a:rPr lang="en-US"/>
              <a:t>     Celtic                                   Latin                                       German                      French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210"/>
                                        </p:tgtEl>
                                        <p:attrNameLst>
                                          <p:attrName>style.visibility</p:attrName>
                                        </p:attrNameLst>
                                      </p:cBhvr>
                                      <p:to>
                                        <p:strVal val="visible"/>
                                      </p:to>
                                    </p:set>
                                    <p:animEffect transition="in" filter="wipe(down)">
                                      <p:cBhvr>
                                        <p:cTn id="7" dur="500"/>
                                        <p:tgtEl>
                                          <p:spTgt spid="512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1211"/>
                                        </p:tgtEl>
                                        <p:attrNameLst>
                                          <p:attrName>style.visibility</p:attrName>
                                        </p:attrNameLst>
                                      </p:cBhvr>
                                      <p:to>
                                        <p:strVal val="visible"/>
                                      </p:to>
                                    </p:set>
                                    <p:animEffect transition="in" filter="wipe(down)">
                                      <p:cBhvr>
                                        <p:cTn id="12" dur="500"/>
                                        <p:tgtEl>
                                          <p:spTgt spid="512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1212"/>
                                        </p:tgtEl>
                                        <p:attrNameLst>
                                          <p:attrName>style.visibility</p:attrName>
                                        </p:attrNameLst>
                                      </p:cBhvr>
                                      <p:to>
                                        <p:strVal val="visible"/>
                                      </p:to>
                                    </p:set>
                                    <p:animEffect transition="in" filter="wipe(down)">
                                      <p:cBhvr>
                                        <p:cTn id="17" dur="500"/>
                                        <p:tgtEl>
                                          <p:spTgt spid="512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1213"/>
                                        </p:tgtEl>
                                        <p:attrNameLst>
                                          <p:attrName>style.visibility</p:attrName>
                                        </p:attrNameLst>
                                      </p:cBhvr>
                                      <p:to>
                                        <p:strVal val="visible"/>
                                      </p:to>
                                    </p:set>
                                    <p:animEffect transition="in" filter="wipe(down)">
                                      <p:cBhvr>
                                        <p:cTn id="22" dur="500"/>
                                        <p:tgtEl>
                                          <p:spTgt spid="51213"/>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grpId="0" nodeType="clickEffect">
                                  <p:stCondLst>
                                    <p:cond delay="0"/>
                                  </p:stCondLst>
                                  <p:childTnLst>
                                    <p:set>
                                      <p:cBhvr>
                                        <p:cTn id="26" dur="1" fill="hold">
                                          <p:stCondLst>
                                            <p:cond delay="0"/>
                                          </p:stCondLst>
                                        </p:cTn>
                                        <p:tgtEl>
                                          <p:spTgt spid="51214"/>
                                        </p:tgtEl>
                                        <p:attrNameLst>
                                          <p:attrName>style.visibility</p:attrName>
                                        </p:attrNameLst>
                                      </p:cBhvr>
                                      <p:to>
                                        <p:strVal val="visible"/>
                                      </p:to>
                                    </p:set>
                                    <p:animEffect transition="in" filter="barn(inHorizontal)">
                                      <p:cBhvr>
                                        <p:cTn id="27" dur="500"/>
                                        <p:tgtEl>
                                          <p:spTgt spid="512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rrowheads="1"/>
          </p:cNvSpPr>
          <p:nvPr>
            <p:ph type="title"/>
          </p:nvPr>
        </p:nvSpPr>
        <p:spPr>
          <a:xfrm>
            <a:off x="457200" y="152400"/>
            <a:ext cx="8229600" cy="838200"/>
          </a:xfrm>
        </p:spPr>
        <p:txBody>
          <a:bodyPr/>
          <a:lstStyle/>
          <a:p>
            <a:r>
              <a:rPr lang="en-US"/>
              <a:t>Transition to </a:t>
            </a:r>
            <a:r>
              <a:rPr lang="en-US" u="sng"/>
              <a:t>Beowulf</a:t>
            </a:r>
          </a:p>
        </p:txBody>
      </p:sp>
      <p:sp>
        <p:nvSpPr>
          <p:cNvPr id="54275" name="Rectangle 3"/>
          <p:cNvSpPr>
            <a:spLocks noGrp="1" noChangeArrowheads="1"/>
          </p:cNvSpPr>
          <p:nvPr>
            <p:ph type="body" idx="1"/>
          </p:nvPr>
        </p:nvSpPr>
        <p:spPr>
          <a:xfrm>
            <a:off x="457200" y="990600"/>
            <a:ext cx="8229600" cy="5715000"/>
          </a:xfrm>
        </p:spPr>
        <p:txBody>
          <a:bodyPr/>
          <a:lstStyle/>
          <a:p>
            <a:pPr>
              <a:lnSpc>
                <a:spcPct val="80000"/>
              </a:lnSpc>
            </a:pPr>
            <a:r>
              <a:rPr lang="en-US" sz="2400"/>
              <a:t>The major text we will read from this period is the epic Beowulf. It is the story of a Scandinavian (Geat) “thane” (warrior or knight) who comes to help a neighboring tribe, the Danes, who are being attacked by a monster.</a:t>
            </a:r>
          </a:p>
          <a:p>
            <a:pPr>
              <a:lnSpc>
                <a:spcPct val="80000"/>
              </a:lnSpc>
            </a:pPr>
            <a:r>
              <a:rPr lang="en-US" sz="2400"/>
              <a:t>We study English history to understand the context of </a:t>
            </a:r>
            <a:r>
              <a:rPr lang="en-US" sz="2400" u="sng"/>
              <a:t>Beowulf</a:t>
            </a:r>
            <a:r>
              <a:rPr lang="en-US" sz="2400"/>
              <a:t>, and we study </a:t>
            </a:r>
            <a:r>
              <a:rPr lang="en-US" sz="2400" u="sng"/>
              <a:t>Beowulf</a:t>
            </a:r>
            <a:r>
              <a:rPr lang="en-US" sz="2400"/>
              <a:t> to understand the world which was Old England. </a:t>
            </a:r>
          </a:p>
          <a:p>
            <a:pPr>
              <a:lnSpc>
                <a:spcPct val="80000"/>
              </a:lnSpc>
            </a:pPr>
            <a:r>
              <a:rPr lang="en-US" sz="2400"/>
              <a:t>According to Venerable Bede (an early English historian who lived in the eighth century), the Britons called the Romans for help when the Picts and Scots were attacking them (B.C.). Hundreds of years later, the Britons called the Saxons to help them when the Romans couldn’t. The Saxons came “from parts beyond the sea” (qtd. in Pyles and Algeo 96).</a:t>
            </a:r>
          </a:p>
          <a:p>
            <a:pPr>
              <a:lnSpc>
                <a:spcPct val="80000"/>
              </a:lnSpc>
            </a:pPr>
            <a:r>
              <a:rPr lang="en-US" sz="2400"/>
              <a:t>This journey of Germanic peoples to England “from parts beyond the sea” is the prototypical story for the first millennium of England’s history. It formulates much of their cultural mindset and clearly influences their stories. Be sure to consider how it plays a role in </a:t>
            </a:r>
            <a:r>
              <a:rPr lang="en-US" sz="2400" u="sng"/>
              <a:t>Beowulf</a:t>
            </a:r>
            <a:r>
              <a:rPr lang="en-US" sz="2400"/>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rrowheads="1"/>
          </p:cNvSpPr>
          <p:nvPr>
            <p:ph type="title"/>
          </p:nvPr>
        </p:nvSpPr>
        <p:spPr/>
        <p:txBody>
          <a:bodyPr/>
          <a:lstStyle/>
          <a:p>
            <a:r>
              <a:rPr lang="en-US"/>
              <a:t>Bibliography</a:t>
            </a:r>
          </a:p>
        </p:txBody>
      </p:sp>
      <p:sp>
        <p:nvSpPr>
          <p:cNvPr id="46083" name="Rectangle 3"/>
          <p:cNvSpPr>
            <a:spLocks noGrp="1" noChangeArrowheads="1"/>
          </p:cNvSpPr>
          <p:nvPr>
            <p:ph type="body" idx="1"/>
          </p:nvPr>
        </p:nvSpPr>
        <p:spPr/>
        <p:txBody>
          <a:bodyPr/>
          <a:lstStyle/>
          <a:p>
            <a:pPr>
              <a:lnSpc>
                <a:spcPct val="80000"/>
              </a:lnSpc>
            </a:pPr>
            <a:r>
              <a:rPr lang="en-US" sz="2000"/>
              <a:t>Abrams, M. H., and Stephen Greenblatt, Eds. Introduction. </a:t>
            </a:r>
            <a:r>
              <a:rPr lang="en-US" sz="2000" u="sng"/>
              <a:t>The Norton Anthology of English Literature</a:t>
            </a:r>
            <a:r>
              <a:rPr lang="en-US" sz="2000"/>
              <a:t>, seventh ed., vol. 1. New York: W.W. Norton, 2000. 1-22, 29-32. </a:t>
            </a:r>
          </a:p>
          <a:p>
            <a:pPr>
              <a:lnSpc>
                <a:spcPct val="80000"/>
              </a:lnSpc>
            </a:pPr>
            <a:r>
              <a:rPr lang="en-US" sz="2000"/>
              <a:t>Anderson, Robert, et al. Eds. </a:t>
            </a:r>
            <a:r>
              <a:rPr lang="en-US" sz="2000" u="sng"/>
              <a:t>Elements of Literature</a:t>
            </a:r>
            <a:r>
              <a:rPr lang="en-US" sz="2000"/>
              <a:t>, Sixth Course, Literature of Britain. Austin: Holt, Rinehart and Winston, 1993. 2-42. </a:t>
            </a:r>
          </a:p>
          <a:p>
            <a:pPr>
              <a:lnSpc>
                <a:spcPct val="80000"/>
              </a:lnSpc>
            </a:pPr>
            <a:r>
              <a:rPr lang="en-US" sz="2000"/>
              <a:t>Burrow, J. A. “Old and Middle English Literature, c. 700-1485.” </a:t>
            </a:r>
            <a:r>
              <a:rPr lang="en-US" sz="2000" u="sng"/>
              <a:t>The Oxford Illustrated History of English Literature</a:t>
            </a:r>
            <a:r>
              <a:rPr lang="en-US" sz="2000"/>
              <a:t>. Ed. Pat Rogers. Oxford: Oxford UP, 1987.</a:t>
            </a:r>
          </a:p>
          <a:p>
            <a:pPr>
              <a:lnSpc>
                <a:spcPct val="80000"/>
              </a:lnSpc>
            </a:pPr>
            <a:r>
              <a:rPr lang="en-US" sz="2000"/>
              <a:t>Grant, Neil. </a:t>
            </a:r>
            <a:r>
              <a:rPr lang="en-US" sz="2000" u="sng"/>
              <a:t>Kings and Queens</a:t>
            </a:r>
            <a:r>
              <a:rPr lang="en-US" sz="2000"/>
              <a:t>. Glasgow: Harper Collins, 1999.</a:t>
            </a:r>
          </a:p>
          <a:p>
            <a:pPr>
              <a:lnSpc>
                <a:spcPct val="80000"/>
              </a:lnSpc>
            </a:pPr>
            <a:r>
              <a:rPr lang="en-US" sz="2000"/>
              <a:t>Hollister, C. Warren. </a:t>
            </a:r>
            <a:r>
              <a:rPr lang="en-US" sz="2000" u="sng"/>
              <a:t>The Making of England, 55 B.C. to 1399</a:t>
            </a:r>
            <a:r>
              <a:rPr lang="en-US" sz="2000"/>
              <a:t>. 6</a:t>
            </a:r>
            <a:r>
              <a:rPr lang="en-US" sz="2000" baseline="30000"/>
              <a:t>th</a:t>
            </a:r>
            <a:r>
              <a:rPr lang="en-US" sz="2000"/>
              <a:t> ed. Lexington, Mass.: D.C. Heath, 1988</a:t>
            </a:r>
          </a:p>
          <a:p>
            <a:pPr>
              <a:lnSpc>
                <a:spcPct val="80000"/>
              </a:lnSpc>
            </a:pPr>
            <a:r>
              <a:rPr lang="en-US" sz="2000"/>
              <a:t>Pyles, Thomas and John Algeo. </a:t>
            </a:r>
            <a:r>
              <a:rPr lang="en-US" sz="2000" u="sng"/>
              <a:t>The Origins and Development of the English Language</a:t>
            </a:r>
            <a:r>
              <a:rPr lang="en-US" sz="2000"/>
              <a:t>. 4</a:t>
            </a:r>
            <a:r>
              <a:rPr lang="en-US" sz="2000" baseline="30000"/>
              <a:t>th</a:t>
            </a:r>
            <a:r>
              <a:rPr lang="en-US" sz="2000"/>
              <a:t> Ed. Fort Worth: Harcourt, 1993.</a:t>
            </a:r>
          </a:p>
          <a:p>
            <a:pPr>
              <a:lnSpc>
                <a:spcPct val="80000"/>
              </a:lnSpc>
            </a:pPr>
            <a:r>
              <a:rPr lang="en-US" sz="2000"/>
              <a:t>Wikipedia (articles on “Norman Invasion,” “Roman Occupation of Britain,” “King Alfred,” “King Aethelbert,” “Vikings,” and “Battle of Hastings”). Dates of access: August 10-20, 2006.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rrowheads="1"/>
          </p:cNvSpPr>
          <p:nvPr>
            <p:ph type="title"/>
          </p:nvPr>
        </p:nvSpPr>
        <p:spPr/>
        <p:txBody>
          <a:bodyPr/>
          <a:lstStyle/>
          <a:p>
            <a:r>
              <a:rPr lang="en-US"/>
              <a:t>Pre-Historical / Pre-Roman</a:t>
            </a:r>
          </a:p>
        </p:txBody>
      </p:sp>
      <p:pic>
        <p:nvPicPr>
          <p:cNvPr id="14345" name="Picture 9" descr="Stonhenge-UK"/>
          <p:cNvPicPr>
            <a:picLocks noChangeAspect="1" noChangeArrowheads="1"/>
          </p:cNvPicPr>
          <p:nvPr>
            <p:ph idx="1"/>
          </p:nvPr>
        </p:nvPicPr>
        <p:blipFill>
          <a:blip r:embed="rId2"/>
          <a:srcRect/>
          <a:stretch>
            <a:fillRect/>
          </a:stretch>
        </p:blipFill>
        <p:spPr>
          <a:xfrm>
            <a:off x="1554163" y="1600200"/>
            <a:ext cx="6034087" cy="4191000"/>
          </a:xfrm>
          <a:noFill/>
          <a:ln/>
        </p:spPr>
      </p:pic>
      <p:sp>
        <p:nvSpPr>
          <p:cNvPr id="14346" name="Text Box 10"/>
          <p:cNvSpPr txBox="1">
            <a:spLocks noChangeArrowheads="1"/>
          </p:cNvSpPr>
          <p:nvPr/>
        </p:nvSpPr>
        <p:spPr bwMode="auto">
          <a:xfrm>
            <a:off x="1828800" y="6096000"/>
            <a:ext cx="5410200" cy="366713"/>
          </a:xfrm>
          <a:prstGeom prst="rect">
            <a:avLst/>
          </a:prstGeom>
          <a:noFill/>
          <a:ln w="9525">
            <a:noFill/>
            <a:miter lim="800000"/>
            <a:headEnd/>
            <a:tailEnd/>
          </a:ln>
          <a:effectLst/>
        </p:spPr>
        <p:txBody>
          <a:bodyPr>
            <a:spAutoFit/>
          </a:bodyPr>
          <a:lstStyle/>
          <a:p>
            <a:pPr algn="ctr">
              <a:spcBef>
                <a:spcPct val="50000"/>
              </a:spcBef>
            </a:pPr>
            <a:r>
              <a:rPr lang="en-US"/>
              <a:t>Stonehenge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p:txBody>
          <a:bodyPr/>
          <a:lstStyle/>
          <a:p>
            <a:r>
              <a:rPr lang="en-US"/>
              <a:t>Pre-Historical / Pre-Roman</a:t>
            </a:r>
          </a:p>
        </p:txBody>
      </p:sp>
      <p:sp>
        <p:nvSpPr>
          <p:cNvPr id="13315" name="Rectangle 3"/>
          <p:cNvSpPr>
            <a:spLocks noGrp="1" noChangeArrowheads="1"/>
          </p:cNvSpPr>
          <p:nvPr>
            <p:ph type="body" idx="1"/>
          </p:nvPr>
        </p:nvSpPr>
        <p:spPr/>
        <p:txBody>
          <a:bodyPr/>
          <a:lstStyle/>
          <a:p>
            <a:pPr>
              <a:lnSpc>
                <a:spcPct val="90000"/>
              </a:lnSpc>
            </a:pPr>
            <a:r>
              <a:rPr lang="en-US"/>
              <a:t>The island we know as England was occupied by a race of people called the Celts. One of the tribes was called they Brythons or Britons (where we get the term Britain)</a:t>
            </a:r>
          </a:p>
          <a:p>
            <a:pPr>
              <a:lnSpc>
                <a:spcPct val="90000"/>
              </a:lnSpc>
            </a:pPr>
            <a:r>
              <a:rPr lang="en-US"/>
              <a:t>The Celts were </a:t>
            </a:r>
            <a:r>
              <a:rPr lang="en-US">
                <a:solidFill>
                  <a:schemeClr val="bg2"/>
                </a:solidFill>
              </a:rPr>
              <a:t>Pagans</a:t>
            </a:r>
            <a:r>
              <a:rPr lang="en-US"/>
              <a:t> and their religion was know as “animism” a Latin word for “spirit.” Celts saw spirits everywhere</a:t>
            </a:r>
          </a:p>
          <a:p>
            <a:pPr>
              <a:lnSpc>
                <a:spcPct val="90000"/>
              </a:lnSpc>
            </a:pPr>
            <a:r>
              <a:rPr lang="en-US"/>
              <a:t>Druids were their priests; their role was to go between the gods and the people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box(in)">
                                      <p:cBhvr>
                                        <p:cTn id="7" dur="500"/>
                                        <p:tgtEl>
                                          <p:spTgt spid="133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iterate type="wd">
                                    <p:tmPct val="0"/>
                                  </p:iterate>
                                  <p:childTnLst>
                                    <p:set>
                                      <p:cBhvr>
                                        <p:cTn id="11" dur="1" fill="hold">
                                          <p:stCondLst>
                                            <p:cond delay="0"/>
                                          </p:stCondLst>
                                        </p:cTn>
                                        <p:tgtEl>
                                          <p:spTgt spid="13315">
                                            <p:txEl>
                                              <p:pRg st="1" end="1"/>
                                            </p:txEl>
                                          </p:spTgt>
                                        </p:tgtEl>
                                        <p:attrNameLst>
                                          <p:attrName>style.visibility</p:attrName>
                                        </p:attrNameLst>
                                      </p:cBhvr>
                                      <p:to>
                                        <p:strVal val="visible"/>
                                      </p:to>
                                    </p:set>
                                    <p:animEffect transition="in" filter="box(in)">
                                      <p:cBhvr>
                                        <p:cTn id="12" dur="500"/>
                                        <p:tgtEl>
                                          <p:spTgt spid="133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3315">
                                            <p:txEl>
                                              <p:pRg st="2" end="2"/>
                                            </p:txEl>
                                          </p:spTgt>
                                        </p:tgtEl>
                                        <p:attrNameLst>
                                          <p:attrName>style.visibility</p:attrName>
                                        </p:attrNameLst>
                                      </p:cBhvr>
                                      <p:to>
                                        <p:strVal val="visible"/>
                                      </p:to>
                                    </p:set>
                                    <p:animEffect transition="in" filter="box(in)">
                                      <p:cBhvr>
                                        <p:cTn id="17" dur="500"/>
                                        <p:tgtEl>
                                          <p:spTgt spid="133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xit" presetSubtype="16" fill="hold" nodeType="clickEffect">
                                  <p:stCondLst>
                                    <p:cond delay="0"/>
                                  </p:stCondLst>
                                  <p:childTnLst>
                                    <p:animEffect transition="out" filter="box(in)">
                                      <p:cBhvr>
                                        <p:cTn id="21" dur="500"/>
                                        <p:tgtEl>
                                          <p:spTgt spid="13315">
                                            <p:txEl>
                                              <p:pRg st="2" end="2"/>
                                            </p:txEl>
                                          </p:spTgt>
                                        </p:tgtEl>
                                      </p:cBhvr>
                                    </p:animEffect>
                                    <p:set>
                                      <p:cBhvr>
                                        <p:cTn id="22" dur="1" fill="hold">
                                          <p:stCondLst>
                                            <p:cond delay="499"/>
                                          </p:stCondLst>
                                        </p:cTn>
                                        <p:tgtEl>
                                          <p:spTgt spid="13315">
                                            <p:txEl>
                                              <p:pRg st="2" end="2"/>
                                            </p:tx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 presetClass="exit" presetSubtype="16" fill="hold" nodeType="clickEffect">
                                  <p:stCondLst>
                                    <p:cond delay="0"/>
                                  </p:stCondLst>
                                  <p:childTnLst>
                                    <p:animEffect transition="out" filter="box(in)">
                                      <p:cBhvr>
                                        <p:cTn id="26" dur="500"/>
                                        <p:tgtEl>
                                          <p:spTgt spid="13315">
                                            <p:txEl>
                                              <p:pRg st="0" end="0"/>
                                            </p:txEl>
                                          </p:spTgt>
                                        </p:tgtEl>
                                      </p:cBhvr>
                                    </p:animEffect>
                                    <p:set>
                                      <p:cBhvr>
                                        <p:cTn id="27" dur="1" fill="hold">
                                          <p:stCondLst>
                                            <p:cond delay="499"/>
                                          </p:stCondLst>
                                        </p:cTn>
                                        <p:tgtEl>
                                          <p:spTgt spid="13315">
                                            <p:txEl>
                                              <p:pRg st="0" end="0"/>
                                            </p:tx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4" presetClass="exit" presetSubtype="16" fill="hold" nodeType="clickEffect">
                                  <p:stCondLst>
                                    <p:cond delay="0"/>
                                  </p:stCondLst>
                                  <p:iterate type="wd">
                                    <p:tmPct val="0"/>
                                  </p:iterate>
                                  <p:childTnLst>
                                    <p:animEffect transition="out" filter="box(in)">
                                      <p:cBhvr>
                                        <p:cTn id="31" dur="500"/>
                                        <p:tgtEl>
                                          <p:spTgt spid="13315">
                                            <p:txEl>
                                              <p:pRg st="1" end="1"/>
                                            </p:txEl>
                                          </p:spTgt>
                                        </p:tgtEl>
                                      </p:cBhvr>
                                    </p:animEffect>
                                    <p:set>
                                      <p:cBhvr>
                                        <p:cTn id="32" dur="1" fill="hold">
                                          <p:stCondLst>
                                            <p:cond delay="499"/>
                                          </p:stCondLst>
                                        </p:cTn>
                                        <p:tgtEl>
                                          <p:spTgt spid="13315">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Rot="1" noChangeArrowheads="1"/>
          </p:cNvSpPr>
          <p:nvPr>
            <p:ph type="title"/>
          </p:nvPr>
        </p:nvSpPr>
        <p:spPr/>
        <p:txBody>
          <a:bodyPr/>
          <a:lstStyle/>
          <a:p>
            <a:r>
              <a:rPr lang="en-US"/>
              <a:t>Roman Occupation</a:t>
            </a:r>
          </a:p>
        </p:txBody>
      </p:sp>
      <p:pic>
        <p:nvPicPr>
          <p:cNvPr id="17414" name="Picture 6" descr="hadrian's wall"/>
          <p:cNvPicPr>
            <a:picLocks noChangeAspect="1" noChangeArrowheads="1"/>
          </p:cNvPicPr>
          <p:nvPr>
            <p:ph idx="1"/>
          </p:nvPr>
        </p:nvPicPr>
        <p:blipFill>
          <a:blip r:embed="rId2"/>
          <a:srcRect/>
          <a:stretch>
            <a:fillRect/>
          </a:stretch>
        </p:blipFill>
        <p:spPr>
          <a:xfrm>
            <a:off x="2895600" y="1600200"/>
            <a:ext cx="3314700" cy="3333750"/>
          </a:xfrm>
          <a:noFill/>
          <a:ln/>
        </p:spPr>
      </p:pic>
      <p:sp>
        <p:nvSpPr>
          <p:cNvPr id="17415" name="Text Box 7"/>
          <p:cNvSpPr txBox="1">
            <a:spLocks noChangeArrowheads="1"/>
          </p:cNvSpPr>
          <p:nvPr/>
        </p:nvSpPr>
        <p:spPr bwMode="auto">
          <a:xfrm>
            <a:off x="914400" y="5181600"/>
            <a:ext cx="7620000" cy="366713"/>
          </a:xfrm>
          <a:prstGeom prst="rect">
            <a:avLst/>
          </a:prstGeom>
          <a:noFill/>
          <a:ln w="9525">
            <a:noFill/>
            <a:miter lim="800000"/>
            <a:headEnd/>
            <a:tailEnd/>
          </a:ln>
          <a:effectLst/>
        </p:spPr>
        <p:txBody>
          <a:bodyPr>
            <a:spAutoFit/>
          </a:bodyPr>
          <a:lstStyle/>
          <a:p>
            <a:pPr algn="ctr">
              <a:spcBef>
                <a:spcPct val="50000"/>
              </a:spcBef>
            </a:pPr>
            <a:r>
              <a:rPr lang="en-US"/>
              <a:t>Hadrian’s Wall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p:txBody>
          <a:bodyPr>
            <a:normAutofit fontScale="90000"/>
          </a:bodyPr>
          <a:lstStyle/>
          <a:p>
            <a:r>
              <a:rPr lang="en-US" sz="4000"/>
              <a:t>Important Events During Roman Occupation</a:t>
            </a:r>
          </a:p>
        </p:txBody>
      </p:sp>
      <p:sp>
        <p:nvSpPr>
          <p:cNvPr id="23555" name="Rectangle 3"/>
          <p:cNvSpPr>
            <a:spLocks noGrp="1" noChangeArrowheads="1"/>
          </p:cNvSpPr>
          <p:nvPr>
            <p:ph type="body" idx="1"/>
          </p:nvPr>
        </p:nvSpPr>
        <p:spPr>
          <a:xfrm>
            <a:off x="457200" y="1600200"/>
            <a:ext cx="8229600" cy="4495800"/>
          </a:xfrm>
        </p:spPr>
        <p:txBody>
          <a:bodyPr/>
          <a:lstStyle/>
          <a:p>
            <a:r>
              <a:rPr lang="en-US" sz="2800"/>
              <a:t>Julius Caesar begins invasion/occupation in 55 B.C.</a:t>
            </a:r>
          </a:p>
          <a:p>
            <a:r>
              <a:rPr lang="en-US" sz="2800"/>
              <a:t>Occupation completed by Claudius in 1</a:t>
            </a:r>
            <a:r>
              <a:rPr lang="en-US" sz="2800" baseline="30000"/>
              <a:t>st</a:t>
            </a:r>
            <a:r>
              <a:rPr lang="en-US" sz="2800"/>
              <a:t> cent. A.D.</a:t>
            </a:r>
          </a:p>
          <a:p>
            <a:r>
              <a:rPr lang="en-US" sz="2800"/>
              <a:t>Hadrian’s Wall built about 122 A.D.</a:t>
            </a:r>
          </a:p>
          <a:p>
            <a:r>
              <a:rPr lang="en-US" sz="2800"/>
              <a:t>Romans “leave” in 410 A.D. because Visigoths attack Rome</a:t>
            </a:r>
          </a:p>
          <a:p>
            <a:r>
              <a:rPr lang="en-US" sz="2800"/>
              <a:t>St. Augustine (the “other” St. Augustine!) lands in Kent in 597 and converts King Aethelbert (king of Kent, the oldest Saxon settlement) to Christianity; becomes first Archbishop of Canterbury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blinds(horizontal)">
                                      <p:cBhvr>
                                        <p:cTn id="7" dur="500"/>
                                        <p:tgtEl>
                                          <p:spTgt spid="235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Effect transition="in" filter="blinds(horizontal)">
                                      <p:cBhvr>
                                        <p:cTn id="12" dur="500"/>
                                        <p:tgtEl>
                                          <p:spTgt spid="235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3555">
                                            <p:txEl>
                                              <p:pRg st="2" end="2"/>
                                            </p:txEl>
                                          </p:spTgt>
                                        </p:tgtEl>
                                        <p:attrNameLst>
                                          <p:attrName>style.visibility</p:attrName>
                                        </p:attrNameLst>
                                      </p:cBhvr>
                                      <p:to>
                                        <p:strVal val="visible"/>
                                      </p:to>
                                    </p:set>
                                    <p:animEffect transition="in" filter="blinds(horizontal)">
                                      <p:cBhvr>
                                        <p:cTn id="17" dur="500"/>
                                        <p:tgtEl>
                                          <p:spTgt spid="235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3555">
                                            <p:txEl>
                                              <p:pRg st="3" end="3"/>
                                            </p:txEl>
                                          </p:spTgt>
                                        </p:tgtEl>
                                        <p:attrNameLst>
                                          <p:attrName>style.visibility</p:attrName>
                                        </p:attrNameLst>
                                      </p:cBhvr>
                                      <p:to>
                                        <p:strVal val="visible"/>
                                      </p:to>
                                    </p:set>
                                    <p:animEffect transition="in" filter="blinds(horizontal)">
                                      <p:cBhvr>
                                        <p:cTn id="22" dur="500"/>
                                        <p:tgtEl>
                                          <p:spTgt spid="2355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3555">
                                            <p:txEl>
                                              <p:pRg st="4" end="4"/>
                                            </p:txEl>
                                          </p:spTgt>
                                        </p:tgtEl>
                                        <p:attrNameLst>
                                          <p:attrName>style.visibility</p:attrName>
                                        </p:attrNameLst>
                                      </p:cBhvr>
                                      <p:to>
                                        <p:strVal val="visible"/>
                                      </p:to>
                                    </p:set>
                                    <p:animEffect transition="in" filter="blinds(horizontal)">
                                      <p:cBhvr>
                                        <p:cTn id="27" dur="500"/>
                                        <p:tgtEl>
                                          <p:spTgt spid="235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p:txBody>
          <a:bodyPr>
            <a:normAutofit fontScale="90000"/>
          </a:bodyPr>
          <a:lstStyle/>
          <a:p>
            <a:r>
              <a:rPr lang="en-US" sz="4000"/>
              <a:t>Important Cultural and Historical  Results of the Roman Occupation</a:t>
            </a:r>
          </a:p>
        </p:txBody>
      </p:sp>
      <p:sp>
        <p:nvSpPr>
          <p:cNvPr id="19459" name="Rectangle 3"/>
          <p:cNvSpPr>
            <a:spLocks noGrp="1" noChangeArrowheads="1"/>
          </p:cNvSpPr>
          <p:nvPr>
            <p:ph type="body" idx="1"/>
          </p:nvPr>
        </p:nvSpPr>
        <p:spPr/>
        <p:txBody>
          <a:bodyPr/>
          <a:lstStyle/>
          <a:p>
            <a:pPr>
              <a:lnSpc>
                <a:spcPct val="80000"/>
              </a:lnSpc>
            </a:pPr>
            <a:r>
              <a:rPr lang="en-US" sz="2400"/>
              <a:t>Military—strong armed forces (“legions”)</a:t>
            </a:r>
          </a:p>
          <a:p>
            <a:pPr lvl="1">
              <a:lnSpc>
                <a:spcPct val="80000"/>
              </a:lnSpc>
            </a:pPr>
            <a:r>
              <a:rPr lang="en-US" sz="2000"/>
              <a:t>Pushed Celts into Wales and Ireland</a:t>
            </a:r>
          </a:p>
          <a:p>
            <a:pPr lvl="1">
              <a:lnSpc>
                <a:spcPct val="80000"/>
              </a:lnSpc>
            </a:pPr>
            <a:r>
              <a:rPr lang="en-US" sz="2000"/>
              <a:t>Prevented Vikings from raiding for several hundred years:  C. Warren Hollister writes, “Rome’s greatest gift to Britain was peace” (15).</a:t>
            </a:r>
          </a:p>
          <a:p>
            <a:pPr>
              <a:lnSpc>
                <a:spcPct val="80000"/>
              </a:lnSpc>
            </a:pPr>
            <a:r>
              <a:rPr lang="en-US" sz="2400"/>
              <a:t>Infrastructure</a:t>
            </a:r>
          </a:p>
          <a:p>
            <a:pPr lvl="1">
              <a:lnSpc>
                <a:spcPct val="80000"/>
              </a:lnSpc>
            </a:pPr>
            <a:r>
              <a:rPr lang="en-US" sz="2000"/>
              <a:t>Government (fell apart when they left)</a:t>
            </a:r>
          </a:p>
          <a:p>
            <a:pPr lvl="1">
              <a:lnSpc>
                <a:spcPct val="80000"/>
              </a:lnSpc>
            </a:pPr>
            <a:r>
              <a:rPr lang="en-US" sz="2000"/>
              <a:t>Walls, villas, public baths (some remains still exist)</a:t>
            </a:r>
          </a:p>
          <a:p>
            <a:pPr>
              <a:lnSpc>
                <a:spcPct val="80000"/>
              </a:lnSpc>
            </a:pPr>
            <a:r>
              <a:rPr lang="en-US" sz="2400"/>
              <a:t>Language and Writing</a:t>
            </a:r>
          </a:p>
          <a:p>
            <a:pPr lvl="1">
              <a:lnSpc>
                <a:spcPct val="80000"/>
              </a:lnSpc>
            </a:pPr>
            <a:r>
              <a:rPr lang="en-US" sz="2000"/>
              <a:t>Latin was official language </a:t>
            </a:r>
          </a:p>
          <a:p>
            <a:pPr lvl="1">
              <a:lnSpc>
                <a:spcPct val="80000"/>
              </a:lnSpc>
            </a:pPr>
            <a:r>
              <a:rPr lang="en-US" sz="2000"/>
              <a:t>Practice of recording history led to earliest English “literature” being documentary</a:t>
            </a:r>
          </a:p>
          <a:p>
            <a:pPr>
              <a:lnSpc>
                <a:spcPct val="80000"/>
              </a:lnSpc>
            </a:pPr>
            <a:r>
              <a:rPr lang="en-US" sz="2400"/>
              <a:t>Religion</a:t>
            </a:r>
          </a:p>
          <a:p>
            <a:pPr lvl="1">
              <a:lnSpc>
                <a:spcPct val="80000"/>
              </a:lnSpc>
            </a:pPr>
            <a:r>
              <a:rPr lang="en-US" sz="2000"/>
              <a:t>Christianity beginning to take hold, especially after St. Augustine converts King Aethelbert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diamond(in)">
                                      <p:cBhvr>
                                        <p:cTn id="7" dur="2000"/>
                                        <p:tgtEl>
                                          <p:spTgt spid="194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9459">
                                            <p:txEl>
                                              <p:pRg st="3" end="3"/>
                                            </p:txEl>
                                          </p:spTgt>
                                        </p:tgtEl>
                                        <p:attrNameLst>
                                          <p:attrName>style.visibility</p:attrName>
                                        </p:attrNameLst>
                                      </p:cBhvr>
                                      <p:to>
                                        <p:strVal val="visible"/>
                                      </p:to>
                                    </p:set>
                                    <p:animEffect transition="in" filter="diamond(in)">
                                      <p:cBhvr>
                                        <p:cTn id="12" dur="2000"/>
                                        <p:tgtEl>
                                          <p:spTgt spid="19459">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9459">
                                            <p:txEl>
                                              <p:pRg st="6" end="6"/>
                                            </p:txEl>
                                          </p:spTgt>
                                        </p:tgtEl>
                                        <p:attrNameLst>
                                          <p:attrName>style.visibility</p:attrName>
                                        </p:attrNameLst>
                                      </p:cBhvr>
                                      <p:to>
                                        <p:strVal val="visible"/>
                                      </p:to>
                                    </p:set>
                                    <p:animEffect transition="in" filter="diamond(in)">
                                      <p:cBhvr>
                                        <p:cTn id="17" dur="2000"/>
                                        <p:tgtEl>
                                          <p:spTgt spid="19459">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19459">
                                            <p:txEl>
                                              <p:pRg st="9" end="9"/>
                                            </p:txEl>
                                          </p:spTgt>
                                        </p:tgtEl>
                                        <p:attrNameLst>
                                          <p:attrName>style.visibility</p:attrName>
                                        </p:attrNameLst>
                                      </p:cBhvr>
                                      <p:to>
                                        <p:strVal val="visible"/>
                                      </p:to>
                                    </p:set>
                                    <p:animEffect transition="in" filter="diamond(in)">
                                      <p:cBhvr>
                                        <p:cTn id="22" dur="2000"/>
                                        <p:tgtEl>
                                          <p:spTgt spid="19459">
                                            <p:txEl>
                                              <p:pRg st="9" end="9"/>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9459">
                                            <p:txEl>
                                              <p:pRg st="1" end="1"/>
                                            </p:txEl>
                                          </p:spTgt>
                                        </p:tgtEl>
                                        <p:attrNameLst>
                                          <p:attrName>style.visibility</p:attrName>
                                        </p:attrNameLst>
                                      </p:cBhvr>
                                      <p:to>
                                        <p:strVal val="visible"/>
                                      </p:to>
                                    </p:set>
                                    <p:anim calcmode="lin" valueType="num">
                                      <p:cBhvr additive="base">
                                        <p:cTn id="27" dur="500" fill="hold"/>
                                        <p:tgtEl>
                                          <p:spTgt spid="19459">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9459">
                                            <p:txEl>
                                              <p:pRg st="1" end="1"/>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9459">
                                            <p:txEl>
                                              <p:pRg st="2" end="2"/>
                                            </p:txEl>
                                          </p:spTgt>
                                        </p:tgtEl>
                                        <p:attrNameLst>
                                          <p:attrName>style.visibility</p:attrName>
                                        </p:attrNameLst>
                                      </p:cBhvr>
                                      <p:to>
                                        <p:strVal val="visible"/>
                                      </p:to>
                                    </p:set>
                                    <p:anim calcmode="lin" valueType="num">
                                      <p:cBhvr additive="base">
                                        <p:cTn id="31" dur="500" fill="hold"/>
                                        <p:tgtEl>
                                          <p:spTgt spid="19459">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4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9459">
                                            <p:txEl>
                                              <p:pRg st="4" end="4"/>
                                            </p:txEl>
                                          </p:spTgt>
                                        </p:tgtEl>
                                        <p:attrNameLst>
                                          <p:attrName>style.visibility</p:attrName>
                                        </p:attrNameLst>
                                      </p:cBhvr>
                                      <p:to>
                                        <p:strVal val="visible"/>
                                      </p:to>
                                    </p:set>
                                    <p:anim calcmode="lin" valueType="num">
                                      <p:cBhvr additive="base">
                                        <p:cTn id="37" dur="500" fill="hold"/>
                                        <p:tgtEl>
                                          <p:spTgt spid="19459">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459">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9459">
                                            <p:txEl>
                                              <p:pRg st="5" end="5"/>
                                            </p:txEl>
                                          </p:spTgt>
                                        </p:tgtEl>
                                        <p:attrNameLst>
                                          <p:attrName>style.visibility</p:attrName>
                                        </p:attrNameLst>
                                      </p:cBhvr>
                                      <p:to>
                                        <p:strVal val="visible"/>
                                      </p:to>
                                    </p:set>
                                    <p:anim calcmode="lin" valueType="num">
                                      <p:cBhvr additive="base">
                                        <p:cTn id="41" dur="500" fill="hold"/>
                                        <p:tgtEl>
                                          <p:spTgt spid="19459">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945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9459">
                                            <p:txEl>
                                              <p:pRg st="7" end="7"/>
                                            </p:txEl>
                                          </p:spTgt>
                                        </p:tgtEl>
                                        <p:attrNameLst>
                                          <p:attrName>style.visibility</p:attrName>
                                        </p:attrNameLst>
                                      </p:cBhvr>
                                      <p:to>
                                        <p:strVal val="visible"/>
                                      </p:to>
                                    </p:set>
                                    <p:anim calcmode="lin" valueType="num">
                                      <p:cBhvr additive="base">
                                        <p:cTn id="47" dur="500" fill="hold"/>
                                        <p:tgtEl>
                                          <p:spTgt spid="19459">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9459">
                                            <p:txEl>
                                              <p:pRg st="7" end="7"/>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9459">
                                            <p:txEl>
                                              <p:pRg st="8" end="8"/>
                                            </p:txEl>
                                          </p:spTgt>
                                        </p:tgtEl>
                                        <p:attrNameLst>
                                          <p:attrName>style.visibility</p:attrName>
                                        </p:attrNameLst>
                                      </p:cBhvr>
                                      <p:to>
                                        <p:strVal val="visible"/>
                                      </p:to>
                                    </p:set>
                                    <p:anim calcmode="lin" valueType="num">
                                      <p:cBhvr additive="base">
                                        <p:cTn id="51" dur="500" fill="hold"/>
                                        <p:tgtEl>
                                          <p:spTgt spid="19459">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945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19459">
                                            <p:txEl>
                                              <p:pRg st="10" end="10"/>
                                            </p:txEl>
                                          </p:spTgt>
                                        </p:tgtEl>
                                        <p:attrNameLst>
                                          <p:attrName>style.visibility</p:attrName>
                                        </p:attrNameLst>
                                      </p:cBhvr>
                                      <p:to>
                                        <p:strVal val="visible"/>
                                      </p:to>
                                    </p:set>
                                    <p:anim calcmode="lin" valueType="num">
                                      <p:cBhvr additive="base">
                                        <p:cTn id="57" dur="500" fill="hold"/>
                                        <p:tgtEl>
                                          <p:spTgt spid="19459">
                                            <p:txEl>
                                              <p:pRg st="10" end="1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19459">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p:txBody>
          <a:bodyPr>
            <a:normAutofit fontScale="90000"/>
          </a:bodyPr>
          <a:lstStyle/>
          <a:p>
            <a:r>
              <a:rPr lang="en-US" sz="4000"/>
              <a:t>The Most Important Results of the Roman Occupation</a:t>
            </a:r>
          </a:p>
        </p:txBody>
      </p:sp>
      <p:sp>
        <p:nvSpPr>
          <p:cNvPr id="24579" name="Rectangle 3"/>
          <p:cNvSpPr>
            <a:spLocks noGrp="1" noChangeArrowheads="1"/>
          </p:cNvSpPr>
          <p:nvPr>
            <p:ph type="body" idx="1"/>
          </p:nvPr>
        </p:nvSpPr>
        <p:spPr/>
        <p:txBody>
          <a:bodyPr/>
          <a:lstStyle/>
          <a:p>
            <a:r>
              <a:rPr lang="en-US">
                <a:solidFill>
                  <a:schemeClr val="bg2"/>
                </a:solidFill>
              </a:rPr>
              <a:t>Latin</a:t>
            </a:r>
            <a:r>
              <a:rPr lang="en-US"/>
              <a:t> heavily influenced the English language</a:t>
            </a:r>
          </a:p>
          <a:p>
            <a:r>
              <a:rPr lang="en-US"/>
              <a:t>Relative </a:t>
            </a:r>
            <a:r>
              <a:rPr lang="en-US">
                <a:solidFill>
                  <a:schemeClr val="bg2"/>
                </a:solidFill>
              </a:rPr>
              <a:t>Peace</a:t>
            </a:r>
            <a:r>
              <a:rPr lang="en-US"/>
              <a:t> </a:t>
            </a:r>
          </a:p>
          <a:p>
            <a:r>
              <a:rPr lang="en-US" b="1">
                <a:solidFill>
                  <a:schemeClr val="bg2"/>
                </a:solidFill>
              </a:rPr>
              <a:t>Christianity</a:t>
            </a:r>
            <a:r>
              <a:rPr lang="en-US"/>
              <a:t> begins to take hold in England (but does not fully displace Paganism for several hundred years)</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ox(in)">
                                      <p:cBhvr>
                                        <p:cTn id="7" dur="500"/>
                                        <p:tgtEl>
                                          <p:spTgt spid="245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4579">
                                            <p:txEl>
                                              <p:pRg st="1" end="1"/>
                                            </p:txEl>
                                          </p:spTgt>
                                        </p:tgtEl>
                                        <p:attrNameLst>
                                          <p:attrName>style.visibility</p:attrName>
                                        </p:attrNameLst>
                                      </p:cBhvr>
                                      <p:to>
                                        <p:strVal val="visible"/>
                                      </p:to>
                                    </p:set>
                                    <p:animEffect transition="in" filter="box(in)">
                                      <p:cBhvr>
                                        <p:cTn id="12" dur="500"/>
                                        <p:tgtEl>
                                          <p:spTgt spid="245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4579">
                                            <p:txEl>
                                              <p:pRg st="2" end="2"/>
                                            </p:txEl>
                                          </p:spTgt>
                                        </p:tgtEl>
                                        <p:attrNameLst>
                                          <p:attrName>style.visibility</p:attrName>
                                        </p:attrNameLst>
                                      </p:cBhvr>
                                      <p:to>
                                        <p:strVal val="visible"/>
                                      </p:to>
                                    </p:set>
                                    <p:animEffect transition="in" filter="box(in)">
                                      <p:cBhvr>
                                        <p:cTn id="17" dur="500"/>
                                        <p:tgtEl>
                                          <p:spTgt spid="245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Rot="1" noChangeArrowheads="1"/>
          </p:cNvSpPr>
          <p:nvPr>
            <p:ph type="title"/>
          </p:nvPr>
        </p:nvSpPr>
        <p:spPr/>
        <p:txBody>
          <a:bodyPr>
            <a:normAutofit fontScale="90000"/>
          </a:bodyPr>
          <a:lstStyle/>
          <a:p>
            <a:r>
              <a:rPr lang="en-US" sz="4000"/>
              <a:t>The Anglo-Saxon Period</a:t>
            </a:r>
            <a:br>
              <a:rPr lang="en-US" sz="4000"/>
            </a:br>
            <a:r>
              <a:rPr lang="en-US" sz="4000"/>
              <a:t>410-787</a:t>
            </a:r>
          </a:p>
        </p:txBody>
      </p:sp>
      <p:pic>
        <p:nvPicPr>
          <p:cNvPr id="27654" name="Picture 6"/>
          <p:cNvPicPr>
            <a:picLocks noChangeAspect="1" noChangeArrowheads="1"/>
          </p:cNvPicPr>
          <p:nvPr>
            <p:ph idx="1"/>
          </p:nvPr>
        </p:nvPicPr>
        <p:blipFill>
          <a:blip r:embed="rId3"/>
          <a:srcRect/>
          <a:stretch>
            <a:fillRect/>
          </a:stretch>
        </p:blipFill>
        <p:spPr>
          <a:xfrm>
            <a:off x="1862138" y="2014538"/>
            <a:ext cx="5418137" cy="3695700"/>
          </a:xfrm>
          <a:noFill/>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1965</Words>
  <Application>Microsoft Office PowerPoint</Application>
  <PresentationFormat>On-screen Show (4:3)</PresentationFormat>
  <Paragraphs>153</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Anglo-Saxon History and Old English Language and Literature</vt:lpstr>
      <vt:lpstr>Overview of Periods of Early English History Pre-History—1066 A. D.</vt:lpstr>
      <vt:lpstr>Pre-Historical / Pre-Roman</vt:lpstr>
      <vt:lpstr>Pre-Historical / Pre-Roman</vt:lpstr>
      <vt:lpstr>Roman Occupation</vt:lpstr>
      <vt:lpstr>Important Events During Roman Occupation</vt:lpstr>
      <vt:lpstr>Important Cultural and Historical  Results of the Roman Occupation</vt:lpstr>
      <vt:lpstr>The Most Important Results of the Roman Occupation</vt:lpstr>
      <vt:lpstr>The Anglo-Saxon Period 410-787</vt:lpstr>
      <vt:lpstr>Important Events in the (First) Anglo-Saxon Period</vt:lpstr>
      <vt:lpstr>Anglo-Saxon Heptarchy</vt:lpstr>
      <vt:lpstr>Viking Invasions 787-1066</vt:lpstr>
      <vt:lpstr>Vikings</vt:lpstr>
      <vt:lpstr>They were ALL Vikings!</vt:lpstr>
      <vt:lpstr>Important Results of the Viking Invasions</vt:lpstr>
      <vt:lpstr>Huh? (we better boil those important results down!)</vt:lpstr>
      <vt:lpstr>Early England Created by Three Invasions</vt:lpstr>
      <vt:lpstr>Norman Invasion</vt:lpstr>
      <vt:lpstr>The Anglo-Saxon Period in Review</vt:lpstr>
      <vt:lpstr>A Short History of Our Language</vt:lpstr>
      <vt:lpstr>Quick History of English Language</vt:lpstr>
      <vt:lpstr>Another Way of Looking at the History of English</vt:lpstr>
      <vt:lpstr>English = ?</vt:lpstr>
      <vt:lpstr>English is a Melting Pot of Indo-European Languages</vt:lpstr>
      <vt:lpstr>Transition to Beowulf</vt:lpstr>
      <vt:lpstr>Bibliography</vt:lpstr>
    </vt:vector>
  </TitlesOfParts>
  <Company>LCTI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Anglo-Saxon History and Old English Language and Literature</dc:title>
  <dc:creator>zimmermanj3</dc:creator>
  <cp:lastModifiedBy>zimmermanj3</cp:lastModifiedBy>
  <cp:revision>1</cp:revision>
  <dcterms:created xsi:type="dcterms:W3CDTF">2008-09-30T14:53:33Z</dcterms:created>
  <dcterms:modified xsi:type="dcterms:W3CDTF">2008-09-30T14:59:06Z</dcterms:modified>
</cp:coreProperties>
</file>