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0"/>
  </p:notesMasterIdLst>
  <p:sldIdLst>
    <p:sldId id="282" r:id="rId2"/>
    <p:sldId id="256" r:id="rId3"/>
    <p:sldId id="257" r:id="rId4"/>
    <p:sldId id="258" r:id="rId5"/>
    <p:sldId id="259" r:id="rId6"/>
    <p:sldId id="260" r:id="rId7"/>
    <p:sldId id="261" r:id="rId8"/>
    <p:sldId id="263" r:id="rId9"/>
    <p:sldId id="264" r:id="rId10"/>
    <p:sldId id="267" r:id="rId11"/>
    <p:sldId id="271" r:id="rId12"/>
    <p:sldId id="278" r:id="rId13"/>
    <p:sldId id="272" r:id="rId14"/>
    <p:sldId id="280" r:id="rId15"/>
    <p:sldId id="269" r:id="rId16"/>
    <p:sldId id="279" r:id="rId17"/>
    <p:sldId id="274" r:id="rId18"/>
    <p:sldId id="275" r:id="rId19"/>
    <p:sldId id="276" r:id="rId20"/>
    <p:sldId id="273" r:id="rId21"/>
    <p:sldId id="281" r:id="rId22"/>
    <p:sldId id="283" r:id="rId23"/>
    <p:sldId id="265" r:id="rId24"/>
    <p:sldId id="266" r:id="rId25"/>
    <p:sldId id="270" r:id="rId26"/>
    <p:sldId id="284" r:id="rId27"/>
    <p:sldId id="285" r:id="rId28"/>
    <p:sldId id="286" r:id="rId2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FF3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995" autoAdjust="0"/>
    <p:restoredTop sz="94633" autoAdjust="0"/>
  </p:normalViewPr>
  <p:slideViewPr>
    <p:cSldViewPr>
      <p:cViewPr>
        <p:scale>
          <a:sx n="60" d="100"/>
          <a:sy n="60" d="100"/>
        </p:scale>
        <p:origin x="-222" y="-3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728D99-73E9-48DE-992F-342981E55195}" type="datetimeFigureOut">
              <a:rPr lang="en-US" smtClean="0"/>
              <a:t>1/28/2008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84BC413-1237-49DA-93CD-C5A12AC41921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 gaping wound on a woman’s arm is the result of a medical experiment carried out by Nazi physicians on a female prisoner held at the concentration camp at </a:t>
            </a:r>
            <a:r>
              <a:rPr lang="en-US" dirty="0" err="1" smtClean="0"/>
              <a:t>Ravensbrück</a:t>
            </a:r>
            <a:r>
              <a:rPr lang="en-US" dirty="0" smtClean="0"/>
              <a:t>, Germany. In the experiment, a mixture of phosphorus and rubber was applied to the skin and ignited. After 20 seconds the fire was extinguished with water. Three days later the burn was treated with a liquid form of the herbal remedy </a:t>
            </a:r>
            <a:r>
              <a:rPr lang="en-US" dirty="0" err="1" smtClean="0"/>
              <a:t>echinacea</a:t>
            </a:r>
            <a:r>
              <a:rPr lang="en-US" dirty="0" smtClean="0"/>
              <a:t> to observe how fast the burn would heal. This photograph, taken by a camp physician, was entered as evidence during the Doctors Trial, in which a United States military tribunal opened criminal proceedings in 1946 against 23 leading German physicians and administrators for their willing participation in war crimes and crimes against humanity.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BC413-1237-49DA-93CD-C5A12AC41921}" type="slidenum">
              <a:rPr lang="en-US" smtClean="0"/>
              <a:t>27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B59C62-F5EA-45E9-B92B-25E50585532B}" type="datetimeFigureOut">
              <a:rPr lang="en-US" smtClean="0"/>
              <a:pPr/>
              <a:t>1/28/2008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01C4C3-E0EC-4E5C-ABD6-B9FEACB122C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B59C62-F5EA-45E9-B92B-25E50585532B}" type="datetimeFigureOut">
              <a:rPr lang="en-US" smtClean="0"/>
              <a:pPr/>
              <a:t>1/28/2008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01C4C3-E0EC-4E5C-ABD6-B9FEACB122C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B59C62-F5EA-45E9-B92B-25E50585532B}" type="datetimeFigureOut">
              <a:rPr lang="en-US" smtClean="0"/>
              <a:pPr/>
              <a:t>1/28/2008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01C4C3-E0EC-4E5C-ABD6-B9FEACB122C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Media">
  <p:cSld name="Title, Text and Media Cli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Media Placeholder 3"/>
          <p:cNvSpPr>
            <a:spLocks noGrp="1"/>
          </p:cNvSpPr>
          <p:nvPr>
            <p:ph type="media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4F905BCD-0263-4377-BA54-8350654DADB2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B59C62-F5EA-45E9-B92B-25E50585532B}" type="datetimeFigureOut">
              <a:rPr lang="en-US" smtClean="0"/>
              <a:pPr/>
              <a:t>1/28/2008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01C4C3-E0EC-4E5C-ABD6-B9FEACB122C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B59C62-F5EA-45E9-B92B-25E50585532B}" type="datetimeFigureOut">
              <a:rPr lang="en-US" smtClean="0"/>
              <a:pPr/>
              <a:t>1/28/2008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01C4C3-E0EC-4E5C-ABD6-B9FEACB122C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B59C62-F5EA-45E9-B92B-25E50585532B}" type="datetimeFigureOut">
              <a:rPr lang="en-US" smtClean="0"/>
              <a:pPr/>
              <a:t>1/28/2008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01C4C3-E0EC-4E5C-ABD6-B9FEACB122C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B59C62-F5EA-45E9-B92B-25E50585532B}" type="datetimeFigureOut">
              <a:rPr lang="en-US" smtClean="0"/>
              <a:pPr/>
              <a:t>1/28/2008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01C4C3-E0EC-4E5C-ABD6-B9FEACB122C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B59C62-F5EA-45E9-B92B-25E50585532B}" type="datetimeFigureOut">
              <a:rPr lang="en-US" smtClean="0"/>
              <a:pPr/>
              <a:t>1/28/2008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01C4C3-E0EC-4E5C-ABD6-B9FEACB122C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B59C62-F5EA-45E9-B92B-25E50585532B}" type="datetimeFigureOut">
              <a:rPr lang="en-US" smtClean="0"/>
              <a:pPr/>
              <a:t>1/28/2008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01C4C3-E0EC-4E5C-ABD6-B9FEACB122C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B59C62-F5EA-45E9-B92B-25E50585532B}" type="datetimeFigureOut">
              <a:rPr lang="en-US" smtClean="0"/>
              <a:pPr/>
              <a:t>1/28/2008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01C4C3-E0EC-4E5C-ABD6-B9FEACB122C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B59C62-F5EA-45E9-B92B-25E50585532B}" type="datetimeFigureOut">
              <a:rPr lang="en-US" smtClean="0"/>
              <a:pPr/>
              <a:t>1/28/2008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01C4C3-E0EC-4E5C-ABD6-B9FEACB122C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B59C62-F5EA-45E9-B92B-25E50585532B}" type="datetimeFigureOut">
              <a:rPr lang="en-US" smtClean="0"/>
              <a:pPr/>
              <a:t>1/28/2008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01C4C3-E0EC-4E5C-ABD6-B9FEACB122C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Layout" Target="../slideLayouts/slideLayout12.xml"/><Relationship Id="rId1" Type="http://schemas.openxmlformats.org/officeDocument/2006/relationships/video" Target="http://owa.cliu.org/exchange/longa@lcti.org/Inbox/stuff----Yeah.EML/holocaust.ppt/C58EA28C-18C0-4a97-9AF2-036E93DDAFB3/holocaust%20intro_0001.wmv" TargetMode="External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mainlogo2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920" y="-1"/>
            <a:ext cx="8834480" cy="685800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2"/>
                </a:solidFill>
                <a:latin typeface="Perpetua Titling MT" pitchFamily="18" charset="0"/>
              </a:rPr>
              <a:t>Who were the targets?</a:t>
            </a:r>
            <a:endParaRPr lang="en-US" dirty="0">
              <a:solidFill>
                <a:schemeClr val="tx2"/>
              </a:solidFill>
              <a:latin typeface="Perpetua Titling MT" pitchFamily="18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2"/>
                </a:solidFill>
              </a:rPr>
              <a:t>Jews</a:t>
            </a:r>
          </a:p>
          <a:p>
            <a:r>
              <a:rPr lang="en-US" dirty="0" smtClean="0">
                <a:solidFill>
                  <a:schemeClr val="tx2"/>
                </a:solidFill>
              </a:rPr>
              <a:t>Gypsies</a:t>
            </a:r>
          </a:p>
          <a:p>
            <a:r>
              <a:rPr lang="en-US" dirty="0" smtClean="0">
                <a:solidFill>
                  <a:schemeClr val="tx2"/>
                </a:solidFill>
              </a:rPr>
              <a:t>Homosexuals</a:t>
            </a:r>
          </a:p>
          <a:p>
            <a:r>
              <a:rPr lang="en-US" dirty="0" smtClean="0">
                <a:solidFill>
                  <a:schemeClr val="tx2"/>
                </a:solidFill>
              </a:rPr>
              <a:t>Physically Disabled</a:t>
            </a:r>
          </a:p>
          <a:p>
            <a:r>
              <a:rPr lang="en-US" dirty="0" smtClean="0">
                <a:solidFill>
                  <a:schemeClr val="tx2"/>
                </a:solidFill>
              </a:rPr>
              <a:t>Mentally Retarded</a:t>
            </a:r>
          </a:p>
          <a:p>
            <a:r>
              <a:rPr lang="en-US" dirty="0" smtClean="0">
                <a:solidFill>
                  <a:schemeClr val="tx2"/>
                </a:solidFill>
              </a:rPr>
              <a:t>Soviets</a:t>
            </a:r>
            <a:endParaRPr lang="en-US" dirty="0">
              <a:solidFill>
                <a:schemeClr val="tx2"/>
              </a:solidFill>
            </a:endParaRPr>
          </a:p>
        </p:txBody>
      </p:sp>
      <p:pic>
        <p:nvPicPr>
          <p:cNvPr id="5" name="Picture 4" descr="group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05904" y="1905000"/>
            <a:ext cx="4838096" cy="304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2"/>
                </a:solidFill>
                <a:latin typeface="Perpetua Titling MT" pitchFamily="18" charset="0"/>
              </a:rPr>
              <a:t>How was it carried out?</a:t>
            </a:r>
            <a:endParaRPr lang="en-US" dirty="0">
              <a:solidFill>
                <a:schemeClr val="tx2"/>
              </a:solidFill>
              <a:latin typeface="Perpetua Titling MT" pitchFamily="18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>
                <a:solidFill>
                  <a:schemeClr val="tx2"/>
                </a:solidFill>
              </a:rPr>
              <a:t>German troops would go an round up the “un-desirables”</a:t>
            </a:r>
          </a:p>
          <a:p>
            <a:r>
              <a:rPr lang="en-US" dirty="0" smtClean="0">
                <a:solidFill>
                  <a:schemeClr val="tx2"/>
                </a:solidFill>
              </a:rPr>
              <a:t>They would then either be shipped to a concentration camp or extermination camp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800600" y="1676400"/>
            <a:ext cx="3733800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tx2"/>
                </a:solidFill>
              </a:rPr>
              <a:t>The pictures on the following slides are disturbing, they are not meant to gross you out. However, they are meant do give you a glimmer of insight into the horror that these people must have went through</a:t>
            </a:r>
            <a:endParaRPr lang="en-US" sz="2800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>
                <a:solidFill>
                  <a:schemeClr val="tx2"/>
                </a:solidFill>
                <a:latin typeface="Perpetua Titling MT" pitchFamily="18" charset="0"/>
              </a:rPr>
              <a:t>Shoes at Majdanek 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01422" y="6040826"/>
            <a:ext cx="8305800" cy="639763"/>
          </a:xfrm>
        </p:spPr>
        <p:txBody>
          <a:bodyPr>
            <a:normAutofit lnSpcReduction="10000"/>
          </a:bodyPr>
          <a:lstStyle/>
          <a:p>
            <a:pPr>
              <a:lnSpc>
                <a:spcPct val="80000"/>
              </a:lnSpc>
            </a:pPr>
            <a:r>
              <a:rPr lang="en-US" sz="2800" dirty="0">
                <a:solidFill>
                  <a:schemeClr val="tx2"/>
                </a:solidFill>
              </a:rPr>
              <a:t>Wire bins of prisoners' shoes. </a:t>
            </a:r>
            <a:r>
              <a:rPr lang="en-US" sz="2000" dirty="0"/>
              <a:t/>
            </a:r>
            <a:br>
              <a:rPr lang="en-US" sz="2000" dirty="0"/>
            </a:br>
            <a:endParaRPr lang="en-US" sz="2000" dirty="0"/>
          </a:p>
        </p:txBody>
      </p:sp>
      <p:pic>
        <p:nvPicPr>
          <p:cNvPr id="8197" name="Picture 5" descr="PTMAJ10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14400" y="1003736"/>
            <a:ext cx="7315200" cy="4876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2"/>
                </a:solidFill>
                <a:latin typeface="Perpetua Titling MT" pitchFamily="18" charset="0"/>
              </a:rPr>
              <a:t>Bunkhouse at a camp</a:t>
            </a:r>
            <a:endParaRPr lang="en-US" dirty="0">
              <a:solidFill>
                <a:schemeClr val="tx2"/>
              </a:solidFill>
              <a:latin typeface="Perpetua Titling MT" pitchFamily="18" charset="0"/>
            </a:endParaRPr>
          </a:p>
        </p:txBody>
      </p:sp>
      <p:pic>
        <p:nvPicPr>
          <p:cNvPr id="5" name="Picture 4" descr="bunkhous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45328" y="1233208"/>
            <a:ext cx="6502400" cy="5435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0"/>
            <a:ext cx="7772400" cy="655638"/>
          </a:xfrm>
        </p:spPr>
        <p:txBody>
          <a:bodyPr>
            <a:normAutofit fontScale="90000"/>
          </a:bodyPr>
          <a:lstStyle/>
          <a:p>
            <a:r>
              <a:rPr lang="en-US" sz="4000" dirty="0">
                <a:solidFill>
                  <a:schemeClr val="tx2"/>
                </a:solidFill>
                <a:latin typeface="Perpetua Titling MT" pitchFamily="18" charset="0"/>
              </a:rPr>
              <a:t>Bernburg Euthanasia Facility </a:t>
            </a:r>
          </a:p>
        </p:txBody>
      </p:sp>
      <p:pic>
        <p:nvPicPr>
          <p:cNvPr id="12293" name="Picture 5" descr="BERN1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79875" y="1219200"/>
            <a:ext cx="4530725" cy="51054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28600" y="2199144"/>
            <a:ext cx="3581400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tx2"/>
                </a:solidFill>
              </a:rPr>
              <a:t>The guards at the facility would round up prisoners and say it was time to take a shower, what do you think really happened in the room?</a:t>
            </a:r>
            <a:endParaRPr lang="en-US" sz="2800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122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0" grpId="0"/>
      <p:bldP spid="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0"/>
            <a:ext cx="7620000" cy="792163"/>
          </a:xfrm>
        </p:spPr>
        <p:txBody>
          <a:bodyPr/>
          <a:lstStyle/>
          <a:p>
            <a:r>
              <a:rPr lang="en-US" dirty="0">
                <a:solidFill>
                  <a:schemeClr val="tx2"/>
                </a:solidFill>
                <a:latin typeface="Perpetua Titling MT" pitchFamily="18" charset="0"/>
              </a:rPr>
              <a:t>Auschwitz 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724400" y="1600200"/>
            <a:ext cx="4419600" cy="4419600"/>
          </a:xfrm>
        </p:spPr>
        <p:txBody>
          <a:bodyPr/>
          <a:lstStyle/>
          <a:p>
            <a:pPr algn="ctr">
              <a:lnSpc>
                <a:spcPct val="90000"/>
              </a:lnSpc>
            </a:pPr>
            <a:r>
              <a:rPr lang="en-US" sz="2800" dirty="0">
                <a:solidFill>
                  <a:schemeClr val="tx2"/>
                </a:solidFill>
              </a:rPr>
              <a:t>Entrance to gas chamber. </a:t>
            </a:r>
          </a:p>
        </p:txBody>
      </p:sp>
      <p:pic>
        <p:nvPicPr>
          <p:cNvPr id="19463" name="Picture 7" descr="fausc1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838200"/>
            <a:ext cx="4433888" cy="5943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28600"/>
            <a:ext cx="8382000" cy="792163"/>
          </a:xfrm>
        </p:spPr>
        <p:txBody>
          <a:bodyPr/>
          <a:lstStyle/>
          <a:p>
            <a:r>
              <a:rPr lang="en-US" sz="4000" dirty="0" smtClean="0">
                <a:solidFill>
                  <a:schemeClr val="tx2"/>
                </a:solidFill>
                <a:latin typeface="Perpetua Titling MT" pitchFamily="18" charset="0"/>
              </a:rPr>
              <a:t>Death </a:t>
            </a:r>
            <a:r>
              <a:rPr lang="en-US" sz="4000" dirty="0">
                <a:solidFill>
                  <a:schemeClr val="tx2"/>
                </a:solidFill>
                <a:latin typeface="Perpetua Titling MT" pitchFamily="18" charset="0"/>
              </a:rPr>
              <a:t>Camp Gas Chamber 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43000" y="6019800"/>
            <a:ext cx="8001000" cy="639763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80000"/>
              </a:lnSpc>
            </a:pPr>
            <a:r>
              <a:rPr lang="en-US" dirty="0">
                <a:solidFill>
                  <a:schemeClr val="tx2"/>
                </a:solidFill>
              </a:rPr>
              <a:t>Interior of one of the gas chambers</a:t>
            </a:r>
            <a:r>
              <a:rPr lang="en-US" sz="2000" dirty="0"/>
              <a:t>. </a:t>
            </a:r>
            <a:br>
              <a:rPr lang="en-US" sz="2000" dirty="0"/>
            </a:br>
            <a:endParaRPr lang="en-US" sz="2000" dirty="0"/>
          </a:p>
        </p:txBody>
      </p:sp>
      <p:pic>
        <p:nvPicPr>
          <p:cNvPr id="9221" name="Picture 5" descr="PTMAJ13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9200" y="1193800"/>
            <a:ext cx="7010400" cy="4673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2"/>
                </a:solidFill>
                <a:latin typeface="Perpetua Titling MT" pitchFamily="18" charset="0"/>
              </a:rPr>
              <a:t>Dissection room</a:t>
            </a:r>
            <a:endParaRPr lang="en-US" dirty="0">
              <a:solidFill>
                <a:schemeClr val="tx2"/>
              </a:solidFill>
              <a:latin typeface="Perpetua Titling MT" pitchFamily="18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2"/>
                </a:solidFill>
              </a:rPr>
              <a:t>This room was used to examine the bodies to prove that there was something inferior about these people.</a:t>
            </a:r>
            <a:endParaRPr lang="en-US" dirty="0">
              <a:solidFill>
                <a:schemeClr val="tx2"/>
              </a:solidFill>
            </a:endParaRPr>
          </a:p>
        </p:txBody>
      </p:sp>
      <p:pic>
        <p:nvPicPr>
          <p:cNvPr id="5" name="Picture 4" descr="dissection room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05400" y="1371600"/>
            <a:ext cx="3533776" cy="495881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tx2"/>
                </a:solidFill>
                <a:latin typeface="Perpetua Titling MT" pitchFamily="18" charset="0"/>
              </a:rPr>
              <a:t>Maybe they would treat the young better?</a:t>
            </a:r>
            <a:endParaRPr lang="en-US" dirty="0">
              <a:solidFill>
                <a:schemeClr val="tx2"/>
              </a:solidFill>
              <a:latin typeface="Perpetua Titling MT" pitchFamily="18" charset="0"/>
            </a:endParaRPr>
          </a:p>
        </p:txBody>
      </p:sp>
      <p:pic>
        <p:nvPicPr>
          <p:cNvPr id="5" name="Picture 4" descr="littleboy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43200" y="1600200"/>
            <a:ext cx="3562350" cy="474504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tx2"/>
                </a:solidFill>
                <a:latin typeface="Perpetua Titling MT" pitchFamily="18" charset="0"/>
              </a:rPr>
              <a:t>They might not even wait for the gas chamber</a:t>
            </a:r>
            <a:endParaRPr lang="en-US" dirty="0">
              <a:solidFill>
                <a:schemeClr val="tx2"/>
              </a:solidFill>
              <a:latin typeface="Perpetua Titling MT" pitchFamily="18" charset="0"/>
            </a:endParaRPr>
          </a:p>
        </p:txBody>
      </p:sp>
      <p:pic>
        <p:nvPicPr>
          <p:cNvPr id="5" name="Picture 4" descr="shooter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7800" y="1783080"/>
            <a:ext cx="6248400" cy="453009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2000"/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2175570"/>
            <a:ext cx="914400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 smtClean="0">
                <a:latin typeface="Goudy Stout" pitchFamily="18" charset="0"/>
              </a:rPr>
              <a:t>“Make the lie big, make it simple, keep saying it, and eventually they will believe it”</a:t>
            </a:r>
            <a:endParaRPr lang="en-US" sz="3200" dirty="0">
              <a:latin typeface="Goudy Stout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257800" y="4872335"/>
            <a:ext cx="3429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-Adolf Hitler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deadpit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24400" y="914400"/>
            <a:ext cx="4206240" cy="567842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970708" y="110362"/>
            <a:ext cx="5867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chemeClr val="tx2"/>
                </a:solidFill>
                <a:latin typeface="Perpetua Titling MT" pitchFamily="18" charset="0"/>
              </a:rPr>
              <a:t>A DEADPIT AT A CAMP</a:t>
            </a:r>
            <a:endParaRPr lang="en-US" sz="3200" dirty="0">
              <a:solidFill>
                <a:schemeClr val="tx2"/>
              </a:solidFill>
              <a:latin typeface="Perpetua Titling MT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09600" y="1143001"/>
            <a:ext cx="3352800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tx2"/>
                </a:solidFill>
              </a:rPr>
              <a:t>What is a Deadpit?</a:t>
            </a:r>
          </a:p>
          <a:p>
            <a:r>
              <a:rPr lang="en-US" sz="2800" dirty="0" smtClean="0">
                <a:solidFill>
                  <a:schemeClr val="tx2"/>
                </a:solidFill>
              </a:rPr>
              <a:t>A deadpit is where German members of the SS dumped the dead bodies from the camps.</a:t>
            </a:r>
          </a:p>
          <a:p>
            <a:endParaRPr lang="en-US" sz="2800" dirty="0">
              <a:solidFill>
                <a:schemeClr val="tx2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96464" y="3886200"/>
            <a:ext cx="38862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tx2"/>
                </a:solidFill>
              </a:rPr>
              <a:t>They soon realized that this was a breeding ground for disease.</a:t>
            </a:r>
            <a:endParaRPr lang="en-US" sz="2800" dirty="0">
              <a:solidFill>
                <a:schemeClr val="tx2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83328" y="5465374"/>
            <a:ext cx="39624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tx2"/>
                </a:solidFill>
              </a:rPr>
              <a:t>What do you think they did to prevent this?</a:t>
            </a:r>
            <a:endParaRPr lang="en-US" sz="2800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2"/>
                </a:solidFill>
                <a:latin typeface="Perpetua Titling MT" pitchFamily="18" charset="0"/>
              </a:rPr>
              <a:t>Dachau 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5943600"/>
            <a:ext cx="8382000" cy="715963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2400" dirty="0">
                <a:solidFill>
                  <a:schemeClr val="tx2"/>
                </a:solidFill>
              </a:rPr>
              <a:t>View of the interior of the Dachau Small Crematorium </a:t>
            </a:r>
            <a:r>
              <a:rPr lang="en-US" sz="2400" dirty="0"/>
              <a:t/>
            </a:r>
            <a:br>
              <a:rPr lang="en-US" sz="2400" dirty="0"/>
            </a:br>
            <a:endParaRPr lang="en-US" sz="2400" dirty="0"/>
          </a:p>
        </p:txBody>
      </p:sp>
      <p:pic>
        <p:nvPicPr>
          <p:cNvPr id="6149" name="Picture 5" descr="daca1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95400" y="1371600"/>
            <a:ext cx="6667500" cy="42767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tx1"/>
          </a:solidFill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accent1"/>
                </a:solidFill>
                <a:latin typeface="Perpetua Titling MT" pitchFamily="18" charset="0"/>
              </a:rPr>
              <a:t>Making a profit from brutality</a:t>
            </a:r>
            <a:endParaRPr lang="en-US" dirty="0">
              <a:solidFill>
                <a:schemeClr val="accent1"/>
              </a:solidFill>
              <a:latin typeface="Perpetua Titling MT" pitchFamily="18" charset="0"/>
            </a:endParaRPr>
          </a:p>
        </p:txBody>
      </p:sp>
      <p:pic>
        <p:nvPicPr>
          <p:cNvPr id="4" name="Content Placeholder 3" descr="BuchenwaldLampshade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19533" y="1981200"/>
            <a:ext cx="5700267" cy="4525963"/>
          </a:xfrm>
        </p:spPr>
      </p:pic>
      <p:grpSp>
        <p:nvGrpSpPr>
          <p:cNvPr id="24" name="Group 23"/>
          <p:cNvGrpSpPr/>
          <p:nvPr/>
        </p:nvGrpSpPr>
        <p:grpSpPr>
          <a:xfrm>
            <a:off x="5486400" y="1143000"/>
            <a:ext cx="3581400" cy="1447800"/>
            <a:chOff x="5486400" y="1143000"/>
            <a:chExt cx="3581400" cy="1447800"/>
          </a:xfrm>
        </p:grpSpPr>
        <p:cxnSp>
          <p:nvCxnSpPr>
            <p:cNvPr id="10" name="Straight Arrow Connector 9"/>
            <p:cNvCxnSpPr/>
            <p:nvPr/>
          </p:nvCxnSpPr>
          <p:spPr>
            <a:xfrm rot="10800000" flipV="1">
              <a:off x="5486400" y="1676400"/>
              <a:ext cx="1447800" cy="91440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sp>
          <p:nvSpPr>
            <p:cNvPr id="13" name="Rectangle 12"/>
            <p:cNvSpPr/>
            <p:nvPr/>
          </p:nvSpPr>
          <p:spPr>
            <a:xfrm>
              <a:off x="6858000" y="1143000"/>
              <a:ext cx="2209800" cy="1066800"/>
            </a:xfrm>
            <a:prstGeom prst="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Lampshade made from Jewish Skin</a:t>
              </a:r>
              <a:endParaRPr lang="en-US" dirty="0"/>
            </a:p>
          </p:txBody>
        </p:sp>
      </p:grpSp>
      <p:grpSp>
        <p:nvGrpSpPr>
          <p:cNvPr id="25" name="Group 24"/>
          <p:cNvGrpSpPr/>
          <p:nvPr/>
        </p:nvGrpSpPr>
        <p:grpSpPr>
          <a:xfrm>
            <a:off x="2590800" y="2286000"/>
            <a:ext cx="6324600" cy="1676400"/>
            <a:chOff x="2590800" y="2286000"/>
            <a:chExt cx="6324600" cy="1676400"/>
          </a:xfrm>
        </p:grpSpPr>
        <p:cxnSp>
          <p:nvCxnSpPr>
            <p:cNvPr id="15" name="Straight Arrow Connector 14"/>
            <p:cNvCxnSpPr/>
            <p:nvPr/>
          </p:nvCxnSpPr>
          <p:spPr>
            <a:xfrm rot="10800000" flipV="1">
              <a:off x="2590800" y="2743200"/>
              <a:ext cx="4038600" cy="121920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sp>
          <p:nvSpPr>
            <p:cNvPr id="17" name="Rounded Rectangle 16"/>
            <p:cNvSpPr/>
            <p:nvPr/>
          </p:nvSpPr>
          <p:spPr>
            <a:xfrm>
              <a:off x="6629400" y="2286000"/>
              <a:ext cx="2286000" cy="1066800"/>
            </a:xfrm>
            <a:prstGeom prst="round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Jewish Lungs</a:t>
              </a:r>
              <a:endParaRPr lang="en-US" dirty="0"/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2057400" y="3733800"/>
            <a:ext cx="6705600" cy="1219200"/>
            <a:chOff x="2057400" y="3733800"/>
            <a:chExt cx="6705600" cy="1219200"/>
          </a:xfrm>
        </p:grpSpPr>
        <p:cxnSp>
          <p:nvCxnSpPr>
            <p:cNvPr id="19" name="Straight Arrow Connector 18"/>
            <p:cNvCxnSpPr/>
            <p:nvPr/>
          </p:nvCxnSpPr>
          <p:spPr>
            <a:xfrm rot="10800000">
              <a:off x="2057400" y="4114800"/>
              <a:ext cx="4648200" cy="22860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sp>
          <p:nvSpPr>
            <p:cNvPr id="20" name="Rounded Rectangle 19"/>
            <p:cNvSpPr/>
            <p:nvPr/>
          </p:nvSpPr>
          <p:spPr>
            <a:xfrm>
              <a:off x="6705600" y="3733800"/>
              <a:ext cx="2057400" cy="1219200"/>
            </a:xfrm>
            <a:prstGeom prst="round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b="1" dirty="0" smtClean="0">
                  <a:ln w="10541" cmpd="sng">
                    <a:solidFill>
                      <a:srgbClr val="7D7D7D">
                        <a:tint val="100000"/>
                        <a:shade val="100000"/>
                        <a:satMod val="110000"/>
                      </a:srgbClr>
                    </a:solidFill>
                    <a:prstDash val="solid"/>
                  </a:ln>
                  <a:solidFill>
                    <a:schemeClr val="tx1"/>
                  </a:solidFill>
                </a:rPr>
                <a:t>Jewish Shrunken Heads</a:t>
              </a:r>
            </a:p>
          </p:txBody>
        </p:sp>
      </p:grpSp>
      <p:grpSp>
        <p:nvGrpSpPr>
          <p:cNvPr id="27" name="Group 26"/>
          <p:cNvGrpSpPr/>
          <p:nvPr/>
        </p:nvGrpSpPr>
        <p:grpSpPr>
          <a:xfrm>
            <a:off x="1524000" y="4191000"/>
            <a:ext cx="7239000" cy="2133600"/>
            <a:chOff x="1524000" y="4191000"/>
            <a:chExt cx="7239000" cy="2133600"/>
          </a:xfrm>
        </p:grpSpPr>
        <p:cxnSp>
          <p:nvCxnSpPr>
            <p:cNvPr id="22" name="Straight Arrow Connector 21"/>
            <p:cNvCxnSpPr/>
            <p:nvPr/>
          </p:nvCxnSpPr>
          <p:spPr>
            <a:xfrm rot="10800000">
              <a:off x="1524000" y="4191000"/>
              <a:ext cx="4953000" cy="160020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sp>
          <p:nvSpPr>
            <p:cNvPr id="23" name="Rounded Rectangle 22"/>
            <p:cNvSpPr/>
            <p:nvPr/>
          </p:nvSpPr>
          <p:spPr>
            <a:xfrm>
              <a:off x="6477000" y="5105400"/>
              <a:ext cx="2286000" cy="1219200"/>
            </a:xfrm>
            <a:prstGeom prst="round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Jewish Heart</a:t>
              </a:r>
              <a:endParaRPr lang="en-US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7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304800"/>
            <a:ext cx="8229600" cy="1143000"/>
          </a:xfrm>
        </p:spPr>
        <p:txBody>
          <a:bodyPr/>
          <a:lstStyle/>
          <a:p>
            <a:r>
              <a:rPr lang="en-US" dirty="0" smtClean="0">
                <a:solidFill>
                  <a:schemeClr val="accent6">
                    <a:lumMod val="75000"/>
                  </a:schemeClr>
                </a:solidFill>
                <a:latin typeface="Adobe Garamond Pro Bold" pitchFamily="18" charset="0"/>
              </a:rPr>
              <a:t>Where did it Happen?</a:t>
            </a:r>
            <a:endParaRPr lang="en-US" dirty="0">
              <a:solidFill>
                <a:schemeClr val="accent6">
                  <a:lumMod val="75000"/>
                </a:schemeClr>
              </a:solidFill>
              <a:latin typeface="Adobe Garamond Pro Bold" pitchFamily="18" charset="0"/>
            </a:endParaRPr>
          </a:p>
        </p:txBody>
      </p:sp>
      <p:pic>
        <p:nvPicPr>
          <p:cNvPr id="6" name="Picture 5" descr="campmap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685800"/>
            <a:ext cx="9144000" cy="6172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Box 15"/>
          <p:cNvSpPr txBox="1"/>
          <p:nvPr/>
        </p:nvSpPr>
        <p:spPr>
          <a:xfrm>
            <a:off x="990600" y="381000"/>
            <a:ext cx="7391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chemeClr val="accent1"/>
                </a:solidFill>
                <a:latin typeface="Adobe Garamond Pro Bold" pitchFamily="18" charset="0"/>
              </a:rPr>
              <a:t>Where did the Holocaust take Place?</a:t>
            </a:r>
            <a:endParaRPr lang="en-US" sz="3600" dirty="0">
              <a:solidFill>
                <a:schemeClr val="accent1"/>
              </a:solidFill>
              <a:latin typeface="Adobe Garamond Pro Bold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841922" y="893374"/>
            <a:ext cx="5638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accent1"/>
                </a:solidFill>
              </a:rPr>
              <a:t>(Concentration Camps throughout Europe) </a:t>
            </a:r>
            <a:endParaRPr lang="en-US" sz="2400" dirty="0">
              <a:solidFill>
                <a:schemeClr val="accent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91650" y="1981200"/>
            <a:ext cx="2832550" cy="39087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400" dirty="0" smtClean="0">
                <a:solidFill>
                  <a:schemeClr val="tx2"/>
                </a:solidFill>
                <a:latin typeface="Berlin Sans FB Demi" pitchFamily="34" charset="0"/>
              </a:rPr>
              <a:t>France 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>
                <a:solidFill>
                  <a:schemeClr val="tx2"/>
                </a:solidFill>
                <a:latin typeface="Berlin Sans FB Demi" pitchFamily="34" charset="0"/>
              </a:rPr>
              <a:t>Germany 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>
                <a:solidFill>
                  <a:schemeClr val="tx2"/>
                </a:solidFill>
                <a:latin typeface="Berlin Sans FB Demi" pitchFamily="34" charset="0"/>
              </a:rPr>
              <a:t>Netherlands 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>
                <a:solidFill>
                  <a:schemeClr val="tx2"/>
                </a:solidFill>
                <a:latin typeface="Berlin Sans FB Demi" pitchFamily="34" charset="0"/>
              </a:rPr>
              <a:t>Austria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>
                <a:solidFill>
                  <a:schemeClr val="tx2"/>
                </a:solidFill>
                <a:latin typeface="Berlin Sans FB Demi" pitchFamily="34" charset="0"/>
              </a:rPr>
              <a:t>Czech Republic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>
                <a:solidFill>
                  <a:schemeClr val="tx2"/>
                </a:solidFill>
                <a:latin typeface="Berlin Sans FB Demi" pitchFamily="34" charset="0"/>
              </a:rPr>
              <a:t>Slovakia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>
                <a:solidFill>
                  <a:schemeClr val="tx2"/>
                </a:solidFill>
                <a:latin typeface="Berlin Sans FB Demi" pitchFamily="34" charset="0"/>
              </a:rPr>
              <a:t>Ukraine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>
                <a:solidFill>
                  <a:schemeClr val="tx2"/>
                </a:solidFill>
                <a:latin typeface="Berlin Sans FB Demi" pitchFamily="34" charset="0"/>
              </a:rPr>
              <a:t>Latvia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>
                <a:solidFill>
                  <a:schemeClr val="tx2"/>
                </a:solidFill>
                <a:latin typeface="Berlin Sans FB Demi" pitchFamily="34" charset="0"/>
              </a:rPr>
              <a:t>Belarus</a:t>
            </a:r>
          </a:p>
          <a:p>
            <a:pPr>
              <a:buFont typeface="Arial" pitchFamily="34" charset="0"/>
              <a:buChar char="•"/>
            </a:pPr>
            <a:r>
              <a:rPr lang="en-US" sz="3200" b="1" dirty="0" smtClean="0">
                <a:solidFill>
                  <a:schemeClr val="tx2"/>
                </a:solidFill>
                <a:latin typeface="Berlin Sans FB Demi" pitchFamily="34" charset="0"/>
              </a:rPr>
              <a:t>Poland</a:t>
            </a:r>
            <a:endParaRPr lang="en-US" sz="3200" b="1" dirty="0">
              <a:solidFill>
                <a:schemeClr val="tx2"/>
              </a:solidFill>
              <a:latin typeface="Berlin Sans FB Demi" pitchFamily="34" charset="0"/>
            </a:endParaRPr>
          </a:p>
        </p:txBody>
      </p:sp>
      <p:pic>
        <p:nvPicPr>
          <p:cNvPr id="21" name="Picture 5" descr="fausc0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157040" y="1955937"/>
            <a:ext cx="5708580" cy="4061247"/>
          </a:xfrm>
          <a:prstGeom prst="rect">
            <a:avLst/>
          </a:prstGeom>
          <a:noFill/>
        </p:spPr>
      </p:pic>
      <p:sp>
        <p:nvSpPr>
          <p:cNvPr id="22" name="TextBox 21"/>
          <p:cNvSpPr txBox="1"/>
          <p:nvPr/>
        </p:nvSpPr>
        <p:spPr>
          <a:xfrm>
            <a:off x="2895600" y="6172200"/>
            <a:ext cx="7010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tx2"/>
                </a:solidFill>
              </a:rPr>
              <a:t>Auschwitz, Poland-An Extermination Camp</a:t>
            </a:r>
            <a:endParaRPr lang="en-US" sz="2800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/>
              <a:t>Buchenwald Gate Building 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4648200"/>
            <a:ext cx="3657600" cy="16764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2000" dirty="0">
                <a:solidFill>
                  <a:schemeClr val="accent1"/>
                </a:solidFill>
              </a:rPr>
              <a:t>Gate Building at Buchenwald. The left wing housed SS offices and the right wing housed arrest cells. </a:t>
            </a:r>
          </a:p>
        </p:txBody>
      </p:sp>
      <p:pic>
        <p:nvPicPr>
          <p:cNvPr id="16389" name="Picture 5" descr="BUCH0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5800" y="762000"/>
            <a:ext cx="7620000" cy="3733800"/>
          </a:xfrm>
          <a:prstGeom prst="rect">
            <a:avLst/>
          </a:prstGeom>
          <a:noFill/>
        </p:spPr>
      </p:pic>
      <p:pic>
        <p:nvPicPr>
          <p:cNvPr id="16391" name="Picture 7" descr="BUCH0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10200" y="3048000"/>
            <a:ext cx="2971800" cy="2220913"/>
          </a:xfrm>
          <a:prstGeom prst="rect">
            <a:avLst/>
          </a:prstGeom>
          <a:noFill/>
        </p:spPr>
      </p:pic>
      <p:sp>
        <p:nvSpPr>
          <p:cNvPr id="16392" name="Text Box 8"/>
          <p:cNvSpPr txBox="1">
            <a:spLocks noChangeArrowheads="1"/>
          </p:cNvSpPr>
          <p:nvPr/>
        </p:nvSpPr>
        <p:spPr bwMode="auto">
          <a:xfrm>
            <a:off x="5638800" y="5334000"/>
            <a:ext cx="2895600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 i="1" dirty="0">
                <a:solidFill>
                  <a:schemeClr val="accent1"/>
                </a:solidFill>
              </a:rPr>
              <a:t>JEDEM DAS SEINE</a:t>
            </a:r>
            <a:r>
              <a:rPr lang="en-US" b="1" dirty="0">
                <a:solidFill>
                  <a:schemeClr val="accent1"/>
                </a:solidFill>
              </a:rPr>
              <a:t> "TO EACH HIS OWN" inscription on gate at Buchenwald.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3000" r="-1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2"/>
                </a:solidFill>
                <a:latin typeface="Perpetua Titling MT" pitchFamily="18" charset="0"/>
              </a:rPr>
              <a:t>Why wasn’t it stopped</a:t>
            </a:r>
            <a:endParaRPr lang="en-US" dirty="0">
              <a:solidFill>
                <a:schemeClr val="accent2"/>
              </a:solidFill>
              <a:latin typeface="Perpetua Titling MT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0"/>
            <a:ext cx="9144000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4400" dirty="0" smtClean="0">
                <a:solidFill>
                  <a:schemeClr val="accent1"/>
                </a:solidFill>
              </a:rPr>
              <a:t>Many Germans blamed Jews for the fall of Germany during World War I</a:t>
            </a:r>
          </a:p>
          <a:p>
            <a:pPr>
              <a:buFont typeface="Arial" pitchFamily="34" charset="0"/>
              <a:buChar char="•"/>
            </a:pPr>
            <a:r>
              <a:rPr lang="en-US" sz="4400" dirty="0" smtClean="0">
                <a:solidFill>
                  <a:schemeClr val="accent1"/>
                </a:solidFill>
              </a:rPr>
              <a:t>Many view Hitler as one of the best public speakers in our world’s history, he made people believe that there was a supreme race.</a:t>
            </a:r>
            <a:endParaRPr lang="en-US" sz="4400" dirty="0">
              <a:solidFill>
                <a:schemeClr val="accent1"/>
              </a:solidFill>
            </a:endParaRPr>
          </a:p>
        </p:txBody>
      </p:sp>
      <p:pic>
        <p:nvPicPr>
          <p:cNvPr id="5" name="Picture 4" descr="coppersulfat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91000" y="3571875"/>
            <a:ext cx="4953000" cy="328612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81000" y="4648200"/>
            <a:ext cx="3505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accent1"/>
                </a:solidFill>
              </a:rPr>
              <a:t>An experiment  carried out in </a:t>
            </a:r>
            <a:r>
              <a:rPr lang="en-US" dirty="0" err="1" smtClean="0">
                <a:solidFill>
                  <a:schemeClr val="accent1"/>
                </a:solidFill>
              </a:rPr>
              <a:t>Ravensbruck</a:t>
            </a:r>
            <a:r>
              <a:rPr lang="en-US" dirty="0" smtClean="0">
                <a:solidFill>
                  <a:schemeClr val="accent1"/>
                </a:solidFill>
              </a:rPr>
              <a:t>, Germany</a:t>
            </a:r>
            <a:endParaRPr lang="en-US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066800" y="381000"/>
            <a:ext cx="6934200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accent1"/>
                </a:solidFill>
                <a:latin typeface="Lucida Handwriting" pitchFamily="66" charset="0"/>
              </a:rPr>
              <a:t>“No </a:t>
            </a:r>
            <a:r>
              <a:rPr lang="en-US" sz="4400" dirty="0" smtClean="0">
                <a:solidFill>
                  <a:schemeClr val="accent1"/>
                </a:solidFill>
                <a:latin typeface="Lucida Handwriting" pitchFamily="66" charset="0"/>
              </a:rPr>
              <a:t>human race is superior; no religious faith is inferior. All collective judgments are wrong. Only racists make them</a:t>
            </a:r>
            <a:r>
              <a:rPr lang="en-US" sz="4400" dirty="0" smtClean="0">
                <a:solidFill>
                  <a:schemeClr val="accent1"/>
                </a:solidFill>
                <a:latin typeface="Lucida Handwriting" pitchFamily="66" charset="0"/>
              </a:rPr>
              <a:t>.”</a:t>
            </a:r>
            <a:endParaRPr lang="en-US" sz="4400" dirty="0">
              <a:solidFill>
                <a:schemeClr val="accent1"/>
              </a:solidFill>
              <a:latin typeface="Lucida Handwriting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572000" y="6096000"/>
            <a:ext cx="3962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-E</a:t>
            </a:r>
            <a:r>
              <a:rPr lang="en-US" sz="2800" dirty="0" smtClean="0">
                <a:solidFill>
                  <a:schemeClr val="accent1"/>
                </a:solidFill>
              </a:rPr>
              <a:t>-</a:t>
            </a:r>
            <a:r>
              <a:rPr lang="en-US" sz="2800" dirty="0" err="1" smtClean="0">
                <a:solidFill>
                  <a:schemeClr val="accent1"/>
                </a:solidFill>
              </a:rPr>
              <a:t>Elie</a:t>
            </a:r>
            <a:r>
              <a:rPr lang="en-US" sz="2800" dirty="0" smtClean="0">
                <a:solidFill>
                  <a:schemeClr val="accent1"/>
                </a:solidFill>
              </a:rPr>
              <a:t> Wiesel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tx1"/>
            </a:gs>
            <a:gs pos="30000">
              <a:schemeClr val="tx1"/>
            </a:gs>
            <a:gs pos="64999">
              <a:schemeClr val="tx1"/>
            </a:gs>
            <a:gs pos="89999">
              <a:schemeClr val="tx1">
                <a:lumMod val="65000"/>
                <a:lumOff val="35000"/>
              </a:schemeClr>
            </a:gs>
            <a:gs pos="100000">
              <a:schemeClr val="tx1">
                <a:lumMod val="50000"/>
                <a:lumOff val="50000"/>
              </a:schemeClr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5052856" y="1402140"/>
            <a:ext cx="32004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400" dirty="0" smtClean="0">
                <a:solidFill>
                  <a:schemeClr val="bg1"/>
                </a:solidFill>
                <a:latin typeface="Adobe Garamond Pro" pitchFamily="18" charset="0"/>
              </a:rPr>
              <a:t>Who was Hitler?</a:t>
            </a:r>
          </a:p>
          <a:p>
            <a:pPr lvl="1">
              <a:buFont typeface="Arial" pitchFamily="34" charset="0"/>
              <a:buChar char="•"/>
            </a:pPr>
            <a:r>
              <a:rPr lang="en-US" sz="2400" dirty="0" smtClean="0">
                <a:solidFill>
                  <a:schemeClr val="bg1"/>
                </a:solidFill>
                <a:latin typeface="Adobe Garamond Pro" pitchFamily="18" charset="0"/>
              </a:rPr>
              <a:t>Born 1889</a:t>
            </a:r>
          </a:p>
          <a:p>
            <a:pPr lvl="1">
              <a:buFont typeface="Arial" pitchFamily="34" charset="0"/>
              <a:buChar char="•"/>
            </a:pPr>
            <a:r>
              <a:rPr lang="en-US" sz="2400" dirty="0" smtClean="0">
                <a:solidFill>
                  <a:schemeClr val="bg1"/>
                </a:solidFill>
                <a:latin typeface="Adobe Garamond Pro" pitchFamily="18" charset="0"/>
              </a:rPr>
              <a:t>Austria-Hungary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>
                <a:solidFill>
                  <a:schemeClr val="bg1"/>
                </a:solidFill>
                <a:latin typeface="Adobe Garamond Pro" pitchFamily="18" charset="0"/>
              </a:rPr>
              <a:t>Did he always want to        </a:t>
            </a:r>
          </a:p>
          <a:p>
            <a:r>
              <a:rPr lang="en-US" sz="2400" dirty="0" smtClean="0">
                <a:solidFill>
                  <a:schemeClr val="bg1"/>
                </a:solidFill>
                <a:latin typeface="Adobe Garamond Pro" pitchFamily="18" charset="0"/>
              </a:rPr>
              <a:t>rule the world?</a:t>
            </a:r>
          </a:p>
          <a:p>
            <a:pPr lvl="1">
              <a:buFont typeface="Arial" pitchFamily="34" charset="0"/>
              <a:buChar char="•"/>
            </a:pPr>
            <a:r>
              <a:rPr lang="en-US" sz="2400" dirty="0" smtClean="0">
                <a:solidFill>
                  <a:schemeClr val="bg1"/>
                </a:solidFill>
                <a:latin typeface="Adobe Garamond Pro" pitchFamily="18" charset="0"/>
              </a:rPr>
              <a:t>No he originally wanted to be an Artist</a:t>
            </a:r>
          </a:p>
          <a:p>
            <a:pPr lvl="1">
              <a:buFont typeface="Arial" pitchFamily="34" charset="0"/>
              <a:buChar char="•"/>
            </a:pPr>
            <a:endParaRPr lang="en-US" sz="2400" dirty="0">
              <a:solidFill>
                <a:schemeClr val="bg1"/>
              </a:solidFill>
            </a:endParaRPr>
          </a:p>
        </p:txBody>
      </p:sp>
      <p:pic>
        <p:nvPicPr>
          <p:cNvPr id="6" name="Picture 5" descr="younghitler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71600" y="2057400"/>
            <a:ext cx="3477296" cy="25717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1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4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5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8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1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4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7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allAtOnce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7000" r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wwihit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20" y="894818"/>
            <a:ext cx="4078918" cy="445120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6930" y="69275"/>
            <a:ext cx="4038600" cy="830997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US" sz="4800" dirty="0" smtClean="0">
                <a:solidFill>
                  <a:schemeClr val="bg1"/>
                </a:solidFill>
                <a:latin typeface="Matura MT Script Capitals" pitchFamily="66" charset="0"/>
              </a:rPr>
              <a:t>World War 1 </a:t>
            </a:r>
            <a:endParaRPr lang="en-US" sz="4800" dirty="0">
              <a:solidFill>
                <a:schemeClr val="bg1"/>
              </a:solidFill>
              <a:latin typeface="Matura MT Script Capitals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648200" y="3429000"/>
            <a:ext cx="4020204" cy="3046988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noAutofit/>
          </a:bodyPr>
          <a:lstStyle/>
          <a:p>
            <a:pPr>
              <a:buFont typeface="Arial" pitchFamily="34" charset="0"/>
              <a:buChar char="•"/>
            </a:pPr>
            <a:r>
              <a:rPr lang="en-US" sz="3200" dirty="0" smtClean="0">
                <a:solidFill>
                  <a:schemeClr val="bg1"/>
                </a:solidFill>
              </a:rPr>
              <a:t>While Hitler was in World War I, he was a decorated hero.</a:t>
            </a:r>
          </a:p>
          <a:p>
            <a:pPr>
              <a:buFont typeface="Arial" pitchFamily="34" charset="0"/>
              <a:buChar char="•"/>
            </a:pPr>
            <a:r>
              <a:rPr lang="en-US" sz="3200" dirty="0" smtClean="0">
                <a:solidFill>
                  <a:schemeClr val="bg1"/>
                </a:solidFill>
              </a:rPr>
              <a:t>However he never rose above the rank of Corporal.                                              </a:t>
            </a:r>
            <a:endParaRPr lang="en-US" sz="32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Hitlerport copy.jpg"/>
          <p:cNvPicPr>
            <a:picLocks noChangeAspect="1"/>
          </p:cNvPicPr>
          <p:nvPr/>
        </p:nvPicPr>
        <p:blipFill>
          <a:blip r:embed="rId2">
            <a:grayscl/>
          </a:blip>
          <a:stretch>
            <a:fillRect/>
          </a:stretch>
        </p:blipFill>
        <p:spPr>
          <a:xfrm>
            <a:off x="2057400" y="-457200"/>
            <a:ext cx="5120435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sp>
        <p:nvSpPr>
          <p:cNvPr id="5" name="TextBox 4"/>
          <p:cNvSpPr txBox="1"/>
          <p:nvPr/>
        </p:nvSpPr>
        <p:spPr>
          <a:xfrm>
            <a:off x="381000" y="304800"/>
            <a:ext cx="365760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accent6">
                    <a:lumMod val="75000"/>
                  </a:schemeClr>
                </a:solidFill>
                <a:latin typeface="Arial Black" pitchFamily="34" charset="0"/>
              </a:rPr>
              <a:t>It was During this time that </a:t>
            </a:r>
          </a:p>
          <a:p>
            <a:r>
              <a:rPr lang="en-US" sz="2800" dirty="0" smtClean="0">
                <a:solidFill>
                  <a:schemeClr val="accent6">
                    <a:lumMod val="75000"/>
                  </a:schemeClr>
                </a:solidFill>
                <a:latin typeface="Arial Black" pitchFamily="34" charset="0"/>
              </a:rPr>
              <a:t>Hitler became</a:t>
            </a:r>
          </a:p>
          <a:p>
            <a:r>
              <a:rPr lang="en-US" sz="2800" dirty="0" smtClean="0">
                <a:solidFill>
                  <a:schemeClr val="accent6">
                    <a:lumMod val="75000"/>
                  </a:schemeClr>
                </a:solidFill>
                <a:latin typeface="Arial Black" pitchFamily="34" charset="0"/>
              </a:rPr>
              <a:t>Hateful of </a:t>
            </a:r>
          </a:p>
          <a:p>
            <a:r>
              <a:rPr lang="en-US" sz="2800" dirty="0" smtClean="0">
                <a:solidFill>
                  <a:schemeClr val="accent6">
                    <a:lumMod val="75000"/>
                  </a:schemeClr>
                </a:solidFill>
                <a:latin typeface="Arial Black" pitchFamily="34" charset="0"/>
              </a:rPr>
              <a:t>Non-Aryan</a:t>
            </a:r>
          </a:p>
          <a:p>
            <a:r>
              <a:rPr lang="en-US" sz="2800" dirty="0" smtClean="0">
                <a:solidFill>
                  <a:schemeClr val="accent6">
                    <a:lumMod val="75000"/>
                  </a:schemeClr>
                </a:solidFill>
                <a:latin typeface="Arial Black" pitchFamily="34" charset="0"/>
              </a:rPr>
              <a:t>People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81000" y="6096000"/>
            <a:ext cx="8763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accent6">
                    <a:lumMod val="75000"/>
                  </a:schemeClr>
                </a:solidFill>
                <a:latin typeface="Algerian" pitchFamily="82" charset="0"/>
              </a:rPr>
              <a:t>Aryan</a:t>
            </a:r>
            <a:r>
              <a:rPr lang="en-US" dirty="0" smtClean="0">
                <a:solidFill>
                  <a:schemeClr val="accent6">
                    <a:lumMod val="75000"/>
                  </a:schemeClr>
                </a:solidFill>
                <a:latin typeface="Algerian" pitchFamily="82" charset="0"/>
              </a:rPr>
              <a:t>-</a:t>
            </a:r>
            <a:r>
              <a:rPr lang="en-US" sz="4400" dirty="0" smtClean="0">
                <a:solidFill>
                  <a:schemeClr val="accent6">
                    <a:lumMod val="75000"/>
                  </a:schemeClr>
                </a:solidFill>
              </a:rPr>
              <a:t>a non-Jewish Caucasian</a:t>
            </a:r>
            <a:endParaRPr lang="en-US" sz="44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0" y="5602069"/>
            <a:ext cx="2209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chemeClr val="accent6">
                    <a:lumMod val="75000"/>
                  </a:schemeClr>
                </a:solidFill>
              </a:rPr>
              <a:t>Definition</a:t>
            </a:r>
            <a:endParaRPr lang="en-US" sz="3600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cut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allAtOnce"/>
      <p:bldP spid="6" grpId="0" build="allAtOnce"/>
      <p:bldP spid="7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tx1"/>
            </a:gs>
            <a:gs pos="53000">
              <a:schemeClr val="tx1">
                <a:lumMod val="50000"/>
                <a:lumOff val="50000"/>
              </a:schemeClr>
            </a:gs>
            <a:gs pos="83000">
              <a:schemeClr val="tx1">
                <a:lumMod val="65000"/>
                <a:lumOff val="35000"/>
              </a:schemeClr>
            </a:gs>
            <a:gs pos="100000">
              <a:schemeClr val="tx1">
                <a:lumMod val="75000"/>
                <a:lumOff val="25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04800" y="0"/>
            <a:ext cx="91440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0" dirty="0" smtClean="0">
                <a:solidFill>
                  <a:schemeClr val="bg1">
                    <a:lumMod val="95000"/>
                  </a:schemeClr>
                </a:solidFill>
                <a:latin typeface="Copperplate Gothic Light" pitchFamily="34" charset="0"/>
              </a:rPr>
              <a:t>The Holocaust</a:t>
            </a:r>
            <a:endParaRPr lang="en-US" sz="8000" dirty="0">
              <a:solidFill>
                <a:schemeClr val="bg1">
                  <a:lumMod val="95000"/>
                </a:schemeClr>
              </a:solidFill>
              <a:latin typeface="Copperplate Gothic Light" pitchFamily="34" charset="0"/>
            </a:endParaRPr>
          </a:p>
        </p:txBody>
      </p:sp>
      <p:pic>
        <p:nvPicPr>
          <p:cNvPr id="5" name="Picture 4" descr="Hiding_Holocaust_pil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4598" y="1676400"/>
            <a:ext cx="8174804" cy="4724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71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939148" y="-194452"/>
            <a:ext cx="7696200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</a:rPr>
              <a:t>  Definition-the systematic          	mass slaughter of European      	Jews in Nazi concentration 					camps during </a:t>
            </a:r>
          </a:p>
          <a:p>
            <a:r>
              <a:rPr lang="en-US" sz="4400" dirty="0" smtClean="0">
                <a:solidFill>
                  <a:schemeClr val="bg1"/>
                </a:solidFill>
              </a:rPr>
              <a:t>				World War II </a:t>
            </a:r>
            <a:endParaRPr lang="en-US" sz="4400" dirty="0">
              <a:solidFill>
                <a:schemeClr val="bg1"/>
              </a:solidFill>
              <a:latin typeface="Broadway" pitchFamily="82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300px-Star_of_David_svg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57300" y="134004"/>
            <a:ext cx="6134100" cy="6632956"/>
          </a:xfrm>
          <a:prstGeom prst="rect">
            <a:avLst/>
          </a:prstGeom>
        </p:spPr>
      </p:pic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“Night” and the Holocaust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1600200"/>
            <a:ext cx="4038600" cy="4525963"/>
          </a:xfrm>
        </p:spPr>
        <p:txBody>
          <a:bodyPr/>
          <a:lstStyle/>
          <a:p>
            <a:r>
              <a:rPr lang="en-US" sz="2800" dirty="0" smtClean="0">
                <a:solidFill>
                  <a:schemeClr val="bg1"/>
                </a:solidFill>
              </a:rPr>
              <a:t>When did it happen?</a:t>
            </a:r>
          </a:p>
          <a:p>
            <a:r>
              <a:rPr lang="en-US" sz="2800" dirty="0" smtClean="0">
                <a:solidFill>
                  <a:schemeClr val="bg1"/>
                </a:solidFill>
              </a:rPr>
              <a:t>Who were the targets?</a:t>
            </a:r>
          </a:p>
          <a:p>
            <a:r>
              <a:rPr lang="en-US" sz="2800" dirty="0" smtClean="0">
                <a:solidFill>
                  <a:schemeClr val="bg1"/>
                </a:solidFill>
              </a:rPr>
              <a:t>How was it carried out?</a:t>
            </a:r>
          </a:p>
          <a:p>
            <a:r>
              <a:rPr lang="en-US" sz="2800" dirty="0" smtClean="0">
                <a:solidFill>
                  <a:schemeClr val="bg1"/>
                </a:solidFill>
              </a:rPr>
              <a:t>Where </a:t>
            </a:r>
            <a:r>
              <a:rPr lang="en-US" sz="2800" dirty="0">
                <a:solidFill>
                  <a:schemeClr val="bg1"/>
                </a:solidFill>
              </a:rPr>
              <a:t>did it happen?</a:t>
            </a:r>
          </a:p>
          <a:p>
            <a:r>
              <a:rPr lang="en-US" sz="2800" dirty="0" smtClean="0">
                <a:solidFill>
                  <a:schemeClr val="bg1"/>
                </a:solidFill>
              </a:rPr>
              <a:t>Why </a:t>
            </a:r>
            <a:r>
              <a:rPr lang="en-US" sz="2800" dirty="0">
                <a:solidFill>
                  <a:schemeClr val="bg1"/>
                </a:solidFill>
              </a:rPr>
              <a:t>wasn’t it stopped?</a:t>
            </a:r>
          </a:p>
        </p:txBody>
      </p:sp>
      <p:pic>
        <p:nvPicPr>
          <p:cNvPr id="20484" name="holocaust intro_0001.wmv">
            <a:hlinkClick r:id="" action="ppaction://media"/>
          </p:cNvPr>
          <p:cNvPicPr>
            <a:picLocks noGrp="1" noRot="1" noChangeAspect="1" noChangeArrowheads="1"/>
          </p:cNvPicPr>
          <p:nvPr>
            <p:ph sz="half" idx="2"/>
            <a:videoFile r:link="rId1"/>
          </p:nvPr>
        </p:nvPicPr>
        <p:blipFill>
          <a:blip r:embed="rId4"/>
          <a:srcRect/>
          <a:stretch>
            <a:fillRect/>
          </a:stretch>
        </p:blipFill>
        <p:spPr>
          <a:xfrm>
            <a:off x="4879430" y="3657614"/>
            <a:ext cx="4038600" cy="3028950"/>
          </a:xfrm>
          <a:ln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048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2048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484"/>
                  </p:tgtEl>
                </p:cond>
              </p:nextCondLst>
            </p:seq>
            <p:video fullScrn="1"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20484"/>
                </p:tgtEl>
              </p:cMediaNode>
            </p:vide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66000"/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latin typeface="Wide Latin" pitchFamily="18" charset="0"/>
              </a:rPr>
              <a:t>When did it happen?</a:t>
            </a:r>
            <a:endParaRPr lang="en-US" dirty="0">
              <a:latin typeface="Wide Lati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429000" y="1929825"/>
            <a:ext cx="1981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1939-1945</a:t>
            </a:r>
            <a:endParaRPr lang="en-US" sz="3200" dirty="0"/>
          </a:p>
        </p:txBody>
      </p:sp>
      <p:sp>
        <p:nvSpPr>
          <p:cNvPr id="4" name="TextBox 3"/>
          <p:cNvSpPr txBox="1"/>
          <p:nvPr/>
        </p:nvSpPr>
        <p:spPr>
          <a:xfrm>
            <a:off x="1371600" y="2971800"/>
            <a:ext cx="66294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/>
              <a:t>During this time it is estimated that nearly 6,000,000 Jews were killed in the Holocaust</a:t>
            </a:r>
            <a:endParaRPr lang="en-US" sz="3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1160</TotalTime>
  <Words>695</Words>
  <Application>Microsoft Office PowerPoint</Application>
  <PresentationFormat>On-screen Show (4:3)</PresentationFormat>
  <Paragraphs>91</Paragraphs>
  <Slides>28</Slides>
  <Notes>1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29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“Night” and the Holocaust</vt:lpstr>
      <vt:lpstr>When did it happen?</vt:lpstr>
      <vt:lpstr>Who were the targets?</vt:lpstr>
      <vt:lpstr>How was it carried out?</vt:lpstr>
      <vt:lpstr>Shoes at Majdanek </vt:lpstr>
      <vt:lpstr>Bunkhouse at a camp</vt:lpstr>
      <vt:lpstr>Bernburg Euthanasia Facility </vt:lpstr>
      <vt:lpstr>Auschwitz </vt:lpstr>
      <vt:lpstr>Death Camp Gas Chamber </vt:lpstr>
      <vt:lpstr>Dissection room</vt:lpstr>
      <vt:lpstr>Maybe they would treat the young better?</vt:lpstr>
      <vt:lpstr>They might not even wait for the gas chamber</vt:lpstr>
      <vt:lpstr>Slide 20</vt:lpstr>
      <vt:lpstr>Dachau </vt:lpstr>
      <vt:lpstr>Making a profit from brutality</vt:lpstr>
      <vt:lpstr>Where did it Happen?</vt:lpstr>
      <vt:lpstr>Slide 24</vt:lpstr>
      <vt:lpstr>Buchenwald Gate Building </vt:lpstr>
      <vt:lpstr>Why wasn’t it stopped</vt:lpstr>
      <vt:lpstr>Slide 27</vt:lpstr>
      <vt:lpstr>Slide 28</vt:lpstr>
    </vt:vector>
  </TitlesOfParts>
  <Company>LCTI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zimmermanj3</dc:creator>
  <cp:lastModifiedBy>zimmermanj3</cp:lastModifiedBy>
  <cp:revision>83</cp:revision>
  <dcterms:created xsi:type="dcterms:W3CDTF">2008-01-23T18:26:20Z</dcterms:created>
  <dcterms:modified xsi:type="dcterms:W3CDTF">2008-01-28T15:49:09Z</dcterms:modified>
</cp:coreProperties>
</file>