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8" r:id="rId5"/>
    <p:sldId id="266" r:id="rId6"/>
    <p:sldId id="259" r:id="rId7"/>
    <p:sldId id="261" r:id="rId8"/>
    <p:sldId id="263" r:id="rId9"/>
    <p:sldId id="271" r:id="rId10"/>
    <p:sldId id="269" r:id="rId11"/>
    <p:sldId id="272" r:id="rId12"/>
    <p:sldId id="270" r:id="rId13"/>
    <p:sldId id="278" r:id="rId14"/>
    <p:sldId id="264" r:id="rId15"/>
    <p:sldId id="265" r:id="rId16"/>
    <p:sldId id="277" r:id="rId17"/>
    <p:sldId id="262" r:id="rId18"/>
    <p:sldId id="258" r:id="rId19"/>
  </p:sldIdLst>
  <p:sldSz cx="9144000" cy="6858000" type="screen4x3"/>
  <p:notesSz cx="6858000" cy="9144000"/>
  <p:custDataLst>
    <p:tags r:id="rId2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C177"/>
    <a:srgbClr val="C1A83F"/>
    <a:srgbClr val="D6D196"/>
    <a:srgbClr val="FFCC66"/>
    <a:srgbClr val="FF3300"/>
    <a:srgbClr val="CC6600"/>
    <a:srgbClr val="CC0000"/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65E9D-B626-4401-AE9A-3A73F2EDC7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3956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D731E9-A94A-4533-A421-DF8179779C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111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E09B7-FDC3-4D44-A975-369702FD18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7672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32EFB-6A8E-4A7C-B936-2C0785BEBA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2930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5BD55C-715D-4A9E-B366-0320520D0B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0533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B0988E-DBA9-4553-9191-F320F1A2E5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8652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4E9E1-D3BE-4BCF-A48B-86FACF0C43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63321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EDF6CE-D251-4EB0-8A48-A870DE31433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4460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CDA94-19F0-4597-BD88-AD4C2F94B4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03088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B9D77F-D433-4C01-A578-0DDE4CDAAA2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4674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799E1C-364B-40D8-9DA0-E4D39AA0DB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489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0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35A2764-929A-410C-B089-4FCE627B1EF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rstworldwar.com/bio/ferdinand.htm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3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hyperlink" Target="http://www.history.com/videos/causes-of-world-war-i#causes-of-world-war-i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storyonthenet.com/WW1/causes.htm#Militarism" TargetMode="External"/><Relationship Id="rId7" Type="http://schemas.openxmlformats.org/officeDocument/2006/relationships/hyperlink" Target="http://www.historyonthenet.com/WW1/assassination.htm" TargetMode="External"/><Relationship Id="rId2" Type="http://schemas.openxmlformats.org/officeDocument/2006/relationships/hyperlink" Target="http://www.firstworldwar.com/origins/causes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historyonthenet.com/WW1/causes.htm#Imperialism" TargetMode="External"/><Relationship Id="rId5" Type="http://schemas.openxmlformats.org/officeDocument/2006/relationships/hyperlink" Target="http://www.historyonthenet.com/WW1/causes.htm#Nationalism" TargetMode="External"/><Relationship Id="rId4" Type="http://schemas.openxmlformats.org/officeDocument/2006/relationships/hyperlink" Target="http://www.historyonthenet.com/WW1/causes.htm#Alliances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hyperlink" Target="http://www.pitt.edu/~dash/northlinks.html#germany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Objective:</a:t>
            </a:r>
            <a:r>
              <a:rPr lang="en-US"/>
              <a:t> To analyze the causes of World War I.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0" y="609600"/>
            <a:ext cx="9144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Do Now:</a:t>
            </a:r>
            <a:r>
              <a:rPr lang="en-US"/>
              <a:t> What are some holidays where people celebrate pride in their national heritage?</a:t>
            </a: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00200"/>
            <a:ext cx="7377113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900" r="6483" b="16002"/>
          <a:stretch>
            <a:fillRect/>
          </a:stretch>
        </p:blipFill>
        <p:spPr bwMode="auto">
          <a:xfrm>
            <a:off x="762000" y="685800"/>
            <a:ext cx="7693025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98" t="73509" r="76419" b="17491"/>
          <a:stretch>
            <a:fillRect/>
          </a:stretch>
        </p:blipFill>
        <p:spPr bwMode="auto">
          <a:xfrm>
            <a:off x="762000" y="5410200"/>
            <a:ext cx="2514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Causes of World War I - </a:t>
            </a:r>
            <a:r>
              <a:rPr lang="en-US" b="1">
                <a:solidFill>
                  <a:srgbClr val="CC0000"/>
                </a:solidFill>
              </a:rPr>
              <a:t>Imperialism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19200" y="5410200"/>
            <a:ext cx="20574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Territory lost 1774 - 1830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219200" y="5791567"/>
            <a:ext cx="20574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Territory lost 1830 - 1878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219200" y="6151142"/>
            <a:ext cx="20574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Territory lost 1878 - 1914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219200" y="6486052"/>
            <a:ext cx="20574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Ottoman Empire, 1914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456" b="24605"/>
          <a:stretch>
            <a:fillRect/>
          </a:stretch>
        </p:blipFill>
        <p:spPr bwMode="auto">
          <a:xfrm>
            <a:off x="533400" y="762000"/>
            <a:ext cx="8272463" cy="549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3316" t="1573" r="5017" b="80394"/>
          <a:stretch>
            <a:fillRect/>
          </a:stretch>
        </p:blipFill>
        <p:spPr bwMode="auto">
          <a:xfrm>
            <a:off x="0" y="4970463"/>
            <a:ext cx="2741613" cy="188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Causes of World War I - </a:t>
            </a:r>
            <a:r>
              <a:rPr lang="en-US" b="1">
                <a:solidFill>
                  <a:srgbClr val="CC0000"/>
                </a:solidFill>
              </a:rPr>
              <a:t>Imperialism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914400"/>
            <a:ext cx="5484813" cy="488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0" y="5911850"/>
            <a:ext cx="9144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>
                <a:latin typeface="Times New Roman" pitchFamily="18" charset="0"/>
              </a:rPr>
              <a:t>Archduke Franz Ferdinand and Duchess Sophie               Sarajevo, Bosnia - June 28</a:t>
            </a:r>
            <a:r>
              <a:rPr lang="en-US" b="1" i="1" baseline="30000">
                <a:latin typeface="Times New Roman" pitchFamily="18" charset="0"/>
              </a:rPr>
              <a:t>th</a:t>
            </a:r>
            <a:r>
              <a:rPr lang="en-US" b="1" i="1">
                <a:latin typeface="Times New Roman" pitchFamily="18" charset="0"/>
              </a:rPr>
              <a:t>, 1914. 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Causes of World War I - </a:t>
            </a:r>
            <a:r>
              <a:rPr lang="en-US" b="1">
                <a:solidFill>
                  <a:srgbClr val="CC6600"/>
                </a:solidFill>
              </a:rPr>
              <a:t>Assassination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456" b="24605"/>
          <a:stretch>
            <a:fillRect/>
          </a:stretch>
        </p:blipFill>
        <p:spPr bwMode="auto">
          <a:xfrm>
            <a:off x="533400" y="762000"/>
            <a:ext cx="8272463" cy="549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3316" t="1573" r="5017" b="80394"/>
          <a:stretch>
            <a:fillRect/>
          </a:stretch>
        </p:blipFill>
        <p:spPr bwMode="auto">
          <a:xfrm>
            <a:off x="0" y="4970463"/>
            <a:ext cx="2741613" cy="188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Causes of World War I - </a:t>
            </a:r>
            <a:r>
              <a:rPr lang="en-US" b="1">
                <a:solidFill>
                  <a:srgbClr val="CC6600"/>
                </a:solidFill>
              </a:rPr>
              <a:t>Assassination</a:t>
            </a:r>
          </a:p>
        </p:txBody>
      </p:sp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235" r="17108"/>
          <a:stretch>
            <a:fillRect/>
          </a:stretch>
        </p:blipFill>
        <p:spPr bwMode="auto">
          <a:xfrm>
            <a:off x="4038600" y="1981200"/>
            <a:ext cx="612775" cy="91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822" name="Line 6"/>
          <p:cNvSpPr>
            <a:spLocks noChangeShapeType="1"/>
          </p:cNvSpPr>
          <p:nvPr/>
        </p:nvSpPr>
        <p:spPr bwMode="auto">
          <a:xfrm>
            <a:off x="3962400" y="2819400"/>
            <a:ext cx="990600" cy="26670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98844E-6 L 0.10816 0.42151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9" y="210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arajevo Assassination-sketch"/>
          <p:cNvPicPr>
            <a:picLocks noChangeAspect="1" noChangeArrowheads="1"/>
          </p:cNvPicPr>
          <p:nvPr/>
        </p:nvPicPr>
        <p:blipFill>
          <a:blip r:embed="rId2" cstate="print">
            <a:lum contrast="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762000"/>
            <a:ext cx="5978525" cy="5711825"/>
          </a:xfrm>
          <a:prstGeom prst="rect">
            <a:avLst/>
          </a:prstGeom>
          <a:noFill/>
          <a:ln w="9525">
            <a:solidFill>
              <a:srgbClr val="6644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457200" y="1219200"/>
            <a:ext cx="23622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latin typeface="Times New Roman" pitchFamily="18" charset="0"/>
              </a:rPr>
              <a:t>Austrian </a:t>
            </a:r>
            <a:r>
              <a:rPr lang="en-US" b="1" i="1">
                <a:latin typeface="Times New Roman" pitchFamily="18" charset="0"/>
                <a:hlinkClick r:id="rId3"/>
              </a:rPr>
              <a:t>Archduke Franz Ferdinand</a:t>
            </a:r>
            <a:r>
              <a:rPr lang="en-US" b="1" i="1">
                <a:latin typeface="Times New Roman" pitchFamily="18" charset="0"/>
              </a:rPr>
              <a:t> was killed in Bosnia by a Serbian nationalist who believed that Bosnia should belong to Serbia.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Causes of World War I - </a:t>
            </a:r>
            <a:r>
              <a:rPr lang="en-US" b="1">
                <a:solidFill>
                  <a:srgbClr val="CC6600"/>
                </a:solidFill>
              </a:rPr>
              <a:t>Assassination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Assassination-Princips Caught"/>
          <p:cNvPicPr>
            <a:picLocks noChangeAspect="1" noChangeArrowheads="1"/>
          </p:cNvPicPr>
          <p:nvPr/>
        </p:nvPicPr>
        <p:blipFill>
          <a:blip r:embed="rId2" cstate="print">
            <a:lum bright="6000" contrast="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85" t="4164" r="2455" b="10959"/>
          <a:stretch>
            <a:fillRect/>
          </a:stretch>
        </p:blipFill>
        <p:spPr bwMode="auto">
          <a:xfrm>
            <a:off x="0" y="685800"/>
            <a:ext cx="4570413" cy="3654425"/>
          </a:xfrm>
          <a:prstGeom prst="rect">
            <a:avLst/>
          </a:prstGeom>
          <a:noFill/>
          <a:ln w="9525">
            <a:solidFill>
              <a:srgbClr val="6644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4" descr="Gavrilo Princip"/>
          <p:cNvPicPr>
            <a:picLocks noChangeAspect="1" noChangeArrowheads="1"/>
          </p:cNvPicPr>
          <p:nvPr/>
        </p:nvPicPr>
        <p:blipFill>
          <a:blip r:embed="rId3" cstate="print">
            <a:lum contrast="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3588" y="2398713"/>
            <a:ext cx="4570412" cy="4459287"/>
          </a:xfrm>
          <a:prstGeom prst="rect">
            <a:avLst/>
          </a:prstGeom>
          <a:noFill/>
          <a:ln w="9525">
            <a:solidFill>
              <a:srgbClr val="6644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3886200" y="1905000"/>
            <a:ext cx="1981200" cy="1295400"/>
          </a:xfrm>
          <a:prstGeom prst="line">
            <a:avLst/>
          </a:prstGeom>
          <a:noFill/>
          <a:ln w="57150" cap="sq">
            <a:solidFill>
              <a:srgbClr val="E61F0A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0" y="4953000"/>
            <a:ext cx="45720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latin typeface="Times New Roman" pitchFamily="18" charset="0"/>
              </a:rPr>
              <a:t>Gavrilo Princip after his assassination of Austrian Archduke Franz Ferdinand.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Causes of World War I - </a:t>
            </a:r>
            <a:r>
              <a:rPr lang="en-US" b="1">
                <a:solidFill>
                  <a:srgbClr val="CC6600"/>
                </a:solidFill>
              </a:rPr>
              <a:t>Assassination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106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chemeClr val="accent2"/>
                </a:solidFill>
                <a:latin typeface="Gill Sans MT" pitchFamily="34" charset="0"/>
              </a:rPr>
              <a:t>The Point of No Return:</a:t>
            </a:r>
            <a:r>
              <a:rPr lang="en-US" sz="1800"/>
              <a:t>                                                               </a:t>
            </a:r>
            <a:r>
              <a:rPr lang="en-US" b="1">
                <a:solidFill>
                  <a:srgbClr val="663300"/>
                </a:solidFill>
                <a:latin typeface="Times New Roman" pitchFamily="18" charset="0"/>
              </a:rPr>
              <a:t>The Assassination of Archduke Franz Ferdinand</a:t>
            </a:r>
            <a:endParaRPr lang="en-US" sz="180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>
            <a:off x="762000" y="1066800"/>
            <a:ext cx="7696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0" y="1295400"/>
            <a:ext cx="9144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b="1" i="1">
                <a:latin typeface="Times New Roman" pitchFamily="18" charset="0"/>
              </a:rPr>
              <a:t>Austria</a:t>
            </a:r>
            <a:r>
              <a:rPr lang="en-US">
                <a:latin typeface="Times New Roman" pitchFamily="18" charset="0"/>
              </a:rPr>
              <a:t> blamed </a:t>
            </a:r>
            <a:r>
              <a:rPr lang="en-US" b="1" i="1">
                <a:latin typeface="Times New Roman" pitchFamily="18" charset="0"/>
              </a:rPr>
              <a:t>Serbia</a:t>
            </a:r>
            <a:r>
              <a:rPr lang="en-US">
                <a:latin typeface="Times New Roman" pitchFamily="18" charset="0"/>
              </a:rPr>
              <a:t> for Ferdinand’s death and declared war on Serbia. </a:t>
            </a:r>
          </a:p>
        </p:txBody>
      </p:sp>
      <p:sp>
        <p:nvSpPr>
          <p:cNvPr id="29704" name="AutoShape 8"/>
          <p:cNvSpPr>
            <a:spLocks noChangeArrowheads="1"/>
          </p:cNvSpPr>
          <p:nvPr/>
        </p:nvSpPr>
        <p:spPr bwMode="auto">
          <a:xfrm>
            <a:off x="4800600" y="1828800"/>
            <a:ext cx="304800" cy="1066800"/>
          </a:xfrm>
          <a:prstGeom prst="downArrow">
            <a:avLst>
              <a:gd name="adj1" fmla="val 50000"/>
              <a:gd name="adj2" fmla="val 8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800">
              <a:solidFill>
                <a:srgbClr val="FF3300"/>
              </a:solidFill>
            </a:endParaRP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0" y="2819400"/>
            <a:ext cx="9144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>
                <a:latin typeface="Times New Roman" pitchFamily="18" charset="0"/>
              </a:rPr>
              <a:t>Germany</a:t>
            </a:r>
            <a:r>
              <a:rPr lang="en-US">
                <a:latin typeface="Times New Roman" pitchFamily="18" charset="0"/>
              </a:rPr>
              <a:t> pledged their support for </a:t>
            </a:r>
            <a:r>
              <a:rPr lang="en-US" b="1" i="1">
                <a:latin typeface="Times New Roman" pitchFamily="18" charset="0"/>
              </a:rPr>
              <a:t>Austria</a:t>
            </a:r>
            <a:r>
              <a:rPr lang="en-US">
                <a:latin typeface="Times New Roman" pitchFamily="18" charset="0"/>
              </a:rPr>
              <a:t> -</a:t>
            </a:r>
            <a:r>
              <a:rPr lang="en-US" b="1" i="1">
                <a:latin typeface="Times New Roman" pitchFamily="18" charset="0"/>
              </a:rPr>
              <a:t>Hungary</a:t>
            </a:r>
            <a:r>
              <a:rPr lang="en-US">
                <a:latin typeface="Times New Roman" pitchFamily="18" charset="0"/>
              </a:rPr>
              <a:t>.</a:t>
            </a:r>
            <a:br>
              <a:rPr lang="en-US">
                <a:latin typeface="Times New Roman" pitchFamily="18" charset="0"/>
              </a:rPr>
            </a:br>
            <a:r>
              <a:rPr lang="en-US">
                <a:latin typeface="Times New Roman" pitchFamily="18" charset="0"/>
              </a:rPr>
              <a:t>· example of Pan-German </a:t>
            </a:r>
            <a:r>
              <a:rPr lang="en-US" b="1" i="1">
                <a:latin typeface="Times New Roman" pitchFamily="18" charset="0"/>
              </a:rPr>
              <a:t>nationalism</a:t>
            </a:r>
            <a:r>
              <a:rPr lang="en-US">
                <a:latin typeface="Times New Roman" pitchFamily="18" charset="0"/>
              </a:rPr>
              <a:t> </a:t>
            </a:r>
          </a:p>
        </p:txBody>
      </p:sp>
      <p:sp>
        <p:nvSpPr>
          <p:cNvPr id="29706" name="AutoShape 10"/>
          <p:cNvSpPr>
            <a:spLocks noChangeArrowheads="1"/>
          </p:cNvSpPr>
          <p:nvPr/>
        </p:nvSpPr>
        <p:spPr bwMode="auto">
          <a:xfrm>
            <a:off x="4800600" y="3886200"/>
            <a:ext cx="304800" cy="1066800"/>
          </a:xfrm>
          <a:prstGeom prst="downArrow">
            <a:avLst>
              <a:gd name="adj1" fmla="val 50000"/>
              <a:gd name="adj2" fmla="val 8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800">
              <a:solidFill>
                <a:srgbClr val="FF3300"/>
              </a:solidFill>
            </a:endParaRP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0" y="4876800"/>
            <a:ext cx="9144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>
                <a:latin typeface="Times New Roman" pitchFamily="18" charset="0"/>
              </a:rPr>
              <a:t>Russia</a:t>
            </a:r>
            <a:r>
              <a:rPr lang="en-US">
                <a:latin typeface="Times New Roman" pitchFamily="18" charset="0"/>
              </a:rPr>
              <a:t> pledged their support for </a:t>
            </a:r>
            <a:r>
              <a:rPr lang="en-US" b="1" i="1">
                <a:latin typeface="Times New Roman" pitchFamily="18" charset="0"/>
              </a:rPr>
              <a:t>Serbia</a:t>
            </a:r>
            <a:r>
              <a:rPr lang="en-US">
                <a:latin typeface="Times New Roman" pitchFamily="18" charset="0"/>
              </a:rPr>
              <a:t>.</a:t>
            </a:r>
            <a:br>
              <a:rPr lang="en-US">
                <a:latin typeface="Times New Roman" pitchFamily="18" charset="0"/>
              </a:rPr>
            </a:br>
            <a:r>
              <a:rPr lang="en-US">
                <a:latin typeface="Times New Roman" pitchFamily="18" charset="0"/>
              </a:rPr>
              <a:t>· example of Pan-Slavic </a:t>
            </a:r>
            <a:r>
              <a:rPr lang="en-US" b="1" i="1">
                <a:latin typeface="Times New Roman" pitchFamily="18" charset="0"/>
              </a:rPr>
              <a:t>nationalism</a:t>
            </a:r>
            <a:r>
              <a:rPr lang="en-US">
                <a:latin typeface="Times New Roman" pitchFamily="18" charset="0"/>
              </a:rPr>
              <a:t> </a:t>
            </a:r>
          </a:p>
        </p:txBody>
      </p:sp>
      <p:sp>
        <p:nvSpPr>
          <p:cNvPr id="29708" name="AutoShape 12"/>
          <p:cNvSpPr>
            <a:spLocks noChangeArrowheads="1"/>
          </p:cNvSpPr>
          <p:nvPr/>
        </p:nvSpPr>
        <p:spPr bwMode="auto">
          <a:xfrm>
            <a:off x="4800600" y="5867400"/>
            <a:ext cx="304800" cy="990600"/>
          </a:xfrm>
          <a:prstGeom prst="downArrow">
            <a:avLst>
              <a:gd name="adj1" fmla="val 50000"/>
              <a:gd name="adj2" fmla="val 8125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80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/>
      <p:bldP spid="29704" grpId="0" animBg="1"/>
      <p:bldP spid="29705" grpId="0"/>
      <p:bldP spid="29706" grpId="0" animBg="1"/>
      <p:bldP spid="29707" grpId="0"/>
      <p:bldP spid="297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106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chemeClr val="accent2"/>
                </a:solidFill>
                <a:latin typeface="Gill Sans MT" pitchFamily="34" charset="0"/>
              </a:rPr>
              <a:t>The Point of No Return:</a:t>
            </a:r>
            <a:r>
              <a:rPr lang="en-US" sz="1800"/>
              <a:t>                                                                 </a:t>
            </a:r>
            <a:r>
              <a:rPr lang="en-US" b="1">
                <a:solidFill>
                  <a:srgbClr val="663300"/>
                </a:solidFill>
                <a:latin typeface="Times New Roman" pitchFamily="18" charset="0"/>
              </a:rPr>
              <a:t>The Assassination of Archduke Franz Ferdinand</a:t>
            </a:r>
            <a:endParaRPr lang="en-US" sz="180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0" y="137160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>
                <a:latin typeface="Times New Roman" pitchFamily="18" charset="0"/>
              </a:rPr>
              <a:t>Germany</a:t>
            </a:r>
            <a:r>
              <a:rPr lang="en-US">
                <a:latin typeface="Times New Roman" pitchFamily="18" charset="0"/>
              </a:rPr>
              <a:t> declares war on </a:t>
            </a:r>
            <a:r>
              <a:rPr lang="en-US" b="1" i="1">
                <a:latin typeface="Times New Roman" pitchFamily="18" charset="0"/>
              </a:rPr>
              <a:t>Russia</a:t>
            </a:r>
            <a:r>
              <a:rPr lang="en-US">
                <a:latin typeface="Times New Roman" pitchFamily="18" charset="0"/>
              </a:rPr>
              <a:t>. </a:t>
            </a:r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1447800" y="1066800"/>
            <a:ext cx="7696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4572000" y="1905000"/>
            <a:ext cx="304800" cy="685800"/>
          </a:xfrm>
          <a:prstGeom prst="downArrow">
            <a:avLst>
              <a:gd name="adj1" fmla="val 50000"/>
              <a:gd name="adj2" fmla="val 5625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800">
              <a:solidFill>
                <a:srgbClr val="FF3300"/>
              </a:solidFill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0" y="251460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b="1" i="1">
                <a:latin typeface="Times New Roman" pitchFamily="18" charset="0"/>
              </a:rPr>
              <a:t>France</a:t>
            </a:r>
            <a:r>
              <a:rPr lang="en-US">
                <a:latin typeface="Times New Roman" pitchFamily="18" charset="0"/>
              </a:rPr>
              <a:t> pledges their support for </a:t>
            </a:r>
            <a:r>
              <a:rPr lang="en-US" b="1" i="1">
                <a:latin typeface="Times New Roman" pitchFamily="18" charset="0"/>
              </a:rPr>
              <a:t>Russia</a:t>
            </a:r>
            <a:r>
              <a:rPr lang="en-US">
                <a:latin typeface="Times New Roman" pitchFamily="18" charset="0"/>
              </a:rPr>
              <a:t>.</a:t>
            </a:r>
            <a:r>
              <a:rPr lang="en-US" sz="1800"/>
              <a:t> </a:t>
            </a: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365760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b="1" i="1">
                <a:latin typeface="Times New Roman" pitchFamily="18" charset="0"/>
              </a:rPr>
              <a:t>Germany</a:t>
            </a:r>
            <a:r>
              <a:rPr lang="en-US">
                <a:latin typeface="Times New Roman" pitchFamily="18" charset="0"/>
              </a:rPr>
              <a:t> declares war on </a:t>
            </a:r>
            <a:r>
              <a:rPr lang="en-US" b="1" i="1">
                <a:latin typeface="Times New Roman" pitchFamily="18" charset="0"/>
              </a:rPr>
              <a:t>France</a:t>
            </a:r>
            <a:r>
              <a:rPr lang="en-US">
                <a:latin typeface="Times New Roman" pitchFamily="18" charset="0"/>
              </a:rPr>
              <a:t>.</a:t>
            </a:r>
            <a:r>
              <a:rPr lang="en-US" sz="1800"/>
              <a:t> </a:t>
            </a: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0" y="472440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b="1" i="1">
                <a:latin typeface="Times New Roman" pitchFamily="18" charset="0"/>
              </a:rPr>
              <a:t>Germany</a:t>
            </a:r>
            <a:r>
              <a:rPr lang="en-US">
                <a:latin typeface="Times New Roman" pitchFamily="18" charset="0"/>
              </a:rPr>
              <a:t> invades </a:t>
            </a:r>
            <a:r>
              <a:rPr lang="en-US" b="1" i="1">
                <a:latin typeface="Times New Roman" pitchFamily="18" charset="0"/>
              </a:rPr>
              <a:t>Belgium</a:t>
            </a:r>
            <a:r>
              <a:rPr lang="en-US">
                <a:latin typeface="Times New Roman" pitchFamily="18" charset="0"/>
              </a:rPr>
              <a:t> on the way to France.</a:t>
            </a:r>
            <a:r>
              <a:rPr lang="en-US" sz="1800"/>
              <a:t> </a:t>
            </a:r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>
            <a:off x="4572000" y="3048000"/>
            <a:ext cx="304800" cy="685800"/>
          </a:xfrm>
          <a:prstGeom prst="downArrow">
            <a:avLst>
              <a:gd name="adj1" fmla="val 50000"/>
              <a:gd name="adj2" fmla="val 5625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800">
              <a:solidFill>
                <a:srgbClr val="FF3300"/>
              </a:solidFill>
            </a:endParaRPr>
          </a:p>
        </p:txBody>
      </p:sp>
      <p:sp>
        <p:nvSpPr>
          <p:cNvPr id="9228" name="AutoShape 12"/>
          <p:cNvSpPr>
            <a:spLocks noChangeArrowheads="1"/>
          </p:cNvSpPr>
          <p:nvPr/>
        </p:nvSpPr>
        <p:spPr bwMode="auto">
          <a:xfrm>
            <a:off x="4572000" y="4191000"/>
            <a:ext cx="304800" cy="609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800">
              <a:solidFill>
                <a:srgbClr val="FF3300"/>
              </a:solidFill>
            </a:endParaRPr>
          </a:p>
        </p:txBody>
      </p:sp>
      <p:sp>
        <p:nvSpPr>
          <p:cNvPr id="9229" name="AutoShape 13"/>
          <p:cNvSpPr>
            <a:spLocks noChangeArrowheads="1"/>
          </p:cNvSpPr>
          <p:nvPr/>
        </p:nvSpPr>
        <p:spPr bwMode="auto">
          <a:xfrm>
            <a:off x="4572000" y="5257800"/>
            <a:ext cx="304800" cy="914400"/>
          </a:xfrm>
          <a:prstGeom prst="downArrow">
            <a:avLst>
              <a:gd name="adj1" fmla="val 50000"/>
              <a:gd name="adj2" fmla="val 7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800">
              <a:solidFill>
                <a:srgbClr val="FF3300"/>
              </a:solidFill>
            </a:endParaRPr>
          </a:p>
        </p:txBody>
      </p:sp>
      <p:sp>
        <p:nvSpPr>
          <p:cNvPr id="9252" name="Rectangle 36"/>
          <p:cNvSpPr>
            <a:spLocks noChangeArrowheads="1"/>
          </p:cNvSpPr>
          <p:nvPr/>
        </p:nvSpPr>
        <p:spPr bwMode="auto">
          <a:xfrm>
            <a:off x="2032000" y="3824288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/>
              <a:t/>
            </a:r>
            <a:br>
              <a:rPr lang="en-US" sz="1800"/>
            </a:br>
            <a:endParaRPr lang="en-US" sz="1800"/>
          </a:p>
        </p:txBody>
      </p:sp>
      <p:sp>
        <p:nvSpPr>
          <p:cNvPr id="9253" name="Rectangle 37"/>
          <p:cNvSpPr>
            <a:spLocks noChangeArrowheads="1"/>
          </p:cNvSpPr>
          <p:nvPr/>
        </p:nvSpPr>
        <p:spPr bwMode="auto">
          <a:xfrm>
            <a:off x="0" y="6132513"/>
            <a:ext cx="91440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2700" b="1" i="1">
                <a:latin typeface="Times New Roman" pitchFamily="18" charset="0"/>
              </a:rPr>
              <a:t>Great Britain</a:t>
            </a:r>
            <a:r>
              <a:rPr lang="en-US" sz="2700">
                <a:latin typeface="Times New Roman" pitchFamily="18" charset="0"/>
              </a:rPr>
              <a:t> supports Belgium and declares war on </a:t>
            </a:r>
            <a:r>
              <a:rPr lang="en-US" sz="2700" b="1" i="1">
                <a:latin typeface="Times New Roman" pitchFamily="18" charset="0"/>
              </a:rPr>
              <a:t>Germany</a:t>
            </a:r>
            <a:r>
              <a:rPr lang="en-US" sz="2700">
                <a:latin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3" grpId="0" animBg="1"/>
      <p:bldP spid="9224" grpId="0"/>
      <p:bldP spid="9225" grpId="0"/>
      <p:bldP spid="9226" grpId="0"/>
      <p:bldP spid="9227" grpId="0" animBg="1"/>
      <p:bldP spid="9228" grpId="0" animBg="1"/>
      <p:bldP spid="9229" grpId="0" animBg="1"/>
      <p:bldP spid="92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france_lar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2590800"/>
            <a:ext cx="1719263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6" name="Picture 4" descr="russia_lar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4191000"/>
            <a:ext cx="17145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7" name="Picture 5" descr="unitedkingdom_medi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66800"/>
            <a:ext cx="1746250" cy="114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8" name="Picture 6" descr="arm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22" r="1622"/>
          <a:stretch>
            <a:fillRect/>
          </a:stretch>
        </p:blipFill>
        <p:spPr bwMode="auto">
          <a:xfrm>
            <a:off x="6019800" y="2590800"/>
            <a:ext cx="166846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9" name="Picture 7" descr="germany_noeagle_mediu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9800" y="914400"/>
            <a:ext cx="1747838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322" name="AutoShape 10"/>
          <p:cNvSpPr>
            <a:spLocks noChangeArrowheads="1"/>
          </p:cNvSpPr>
          <p:nvPr/>
        </p:nvSpPr>
        <p:spPr bwMode="auto">
          <a:xfrm>
            <a:off x="3200400" y="1676400"/>
            <a:ext cx="2438400" cy="2895600"/>
          </a:xfrm>
          <a:prstGeom prst="irregularSeal1">
            <a:avLst/>
          </a:prstGeom>
          <a:gradFill rotWithShape="1">
            <a:gsLst>
              <a:gs pos="0">
                <a:srgbClr val="4D0808"/>
              </a:gs>
              <a:gs pos="30000">
                <a:srgbClr val="FF0300"/>
              </a:gs>
              <a:gs pos="55000">
                <a:srgbClr val="FF7A00"/>
              </a:gs>
              <a:gs pos="100000">
                <a:srgbClr val="FFF200"/>
              </a:gs>
            </a:gsLst>
            <a:lin ang="18900000" scaled="1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92457" dir="4443276" algn="ctr" rotWithShape="0">
              <a:srgbClr val="996600"/>
            </a:outerShdw>
          </a:effectLst>
        </p:spPr>
        <p:txBody>
          <a:bodyPr wrap="none" anchor="ctr"/>
          <a:lstStyle/>
          <a:p>
            <a:pPr algn="ctr"/>
            <a:r>
              <a:rPr lang="en-US">
                <a:latin typeface="Arial Narrow" pitchFamily="34" charset="0"/>
              </a:rPr>
              <a:t>World War I</a:t>
            </a:r>
          </a:p>
        </p:txBody>
      </p:sp>
      <p:pic>
        <p:nvPicPr>
          <p:cNvPr id="13325" name="Picture 1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114800"/>
            <a:ext cx="172561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7" name="Picture 15" descr="ITAL00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77" t="4117" r="2777" b="5318"/>
          <a:stretch>
            <a:fillRect/>
          </a:stretch>
        </p:blipFill>
        <p:spPr bwMode="auto">
          <a:xfrm>
            <a:off x="6019800" y="5715000"/>
            <a:ext cx="1747838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914400" y="609600"/>
            <a:ext cx="2057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Great Britain</a:t>
            </a:r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914400" y="2133600"/>
            <a:ext cx="175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France</a:t>
            </a:r>
          </a:p>
        </p:txBody>
      </p:sp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990600" y="3733800"/>
            <a:ext cx="1676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Russia</a:t>
            </a: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5867400" y="5257800"/>
            <a:ext cx="2057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Italy</a:t>
            </a:r>
          </a:p>
        </p:txBody>
      </p:sp>
      <p:sp>
        <p:nvSpPr>
          <p:cNvPr id="13333" name="Text Box 21"/>
          <p:cNvSpPr txBox="1">
            <a:spLocks noChangeArrowheads="1"/>
          </p:cNvSpPr>
          <p:nvPr/>
        </p:nvSpPr>
        <p:spPr bwMode="auto">
          <a:xfrm>
            <a:off x="5867400" y="457200"/>
            <a:ext cx="2057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Germany</a:t>
            </a:r>
          </a:p>
        </p:txBody>
      </p:sp>
      <p:sp>
        <p:nvSpPr>
          <p:cNvPr id="13334" name="Text Box 22"/>
          <p:cNvSpPr txBox="1">
            <a:spLocks noChangeArrowheads="1"/>
          </p:cNvSpPr>
          <p:nvPr/>
        </p:nvSpPr>
        <p:spPr bwMode="auto">
          <a:xfrm>
            <a:off x="5638800" y="2133600"/>
            <a:ext cx="2819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Austria-Hungary</a:t>
            </a:r>
          </a:p>
        </p:txBody>
      </p:sp>
      <p:sp>
        <p:nvSpPr>
          <p:cNvPr id="13335" name="Text Box 23"/>
          <p:cNvSpPr txBox="1">
            <a:spLocks noChangeArrowheads="1"/>
          </p:cNvSpPr>
          <p:nvPr/>
        </p:nvSpPr>
        <p:spPr bwMode="auto">
          <a:xfrm>
            <a:off x="5638800" y="3657600"/>
            <a:ext cx="2819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Ottoman Empire</a:t>
            </a:r>
          </a:p>
        </p:txBody>
      </p:sp>
      <p:sp>
        <p:nvSpPr>
          <p:cNvPr id="13336" name="Line 24"/>
          <p:cNvSpPr>
            <a:spLocks noChangeShapeType="1"/>
          </p:cNvSpPr>
          <p:nvPr/>
        </p:nvSpPr>
        <p:spPr bwMode="auto">
          <a:xfrm>
            <a:off x="2895600" y="3124200"/>
            <a:ext cx="304800" cy="0"/>
          </a:xfrm>
          <a:prstGeom prst="line">
            <a:avLst/>
          </a:prstGeom>
          <a:noFill/>
          <a:ln w="38100" cap="sq">
            <a:solidFill>
              <a:srgbClr val="E61F0A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3337" name="Line 25"/>
          <p:cNvSpPr>
            <a:spLocks noChangeShapeType="1"/>
          </p:cNvSpPr>
          <p:nvPr/>
        </p:nvSpPr>
        <p:spPr bwMode="auto">
          <a:xfrm flipH="1">
            <a:off x="5791200" y="1371600"/>
            <a:ext cx="0" cy="4953000"/>
          </a:xfrm>
          <a:prstGeom prst="line">
            <a:avLst/>
          </a:prstGeom>
          <a:noFill/>
          <a:ln w="38100" cap="sq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3338" name="Line 26"/>
          <p:cNvSpPr>
            <a:spLocks noChangeShapeType="1"/>
          </p:cNvSpPr>
          <p:nvPr/>
        </p:nvSpPr>
        <p:spPr bwMode="auto">
          <a:xfrm flipH="1">
            <a:off x="5486400" y="3124200"/>
            <a:ext cx="304800" cy="0"/>
          </a:xfrm>
          <a:prstGeom prst="line">
            <a:avLst/>
          </a:prstGeom>
          <a:noFill/>
          <a:ln w="38100" cap="sq">
            <a:solidFill>
              <a:schemeClr val="folHlink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3339" name="Line 27"/>
          <p:cNvSpPr>
            <a:spLocks noChangeShapeType="1"/>
          </p:cNvSpPr>
          <p:nvPr/>
        </p:nvSpPr>
        <p:spPr bwMode="auto">
          <a:xfrm flipH="1">
            <a:off x="2895600" y="1295400"/>
            <a:ext cx="0" cy="3657600"/>
          </a:xfrm>
          <a:prstGeom prst="line">
            <a:avLst/>
          </a:prstGeom>
          <a:noFill/>
          <a:ln w="38100" cap="sq">
            <a:solidFill>
              <a:srgbClr val="CC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3340" name="Text Box 28"/>
          <p:cNvSpPr txBox="1">
            <a:spLocks noChangeArrowheads="1"/>
          </p:cNvSpPr>
          <p:nvPr/>
        </p:nvSpPr>
        <p:spPr bwMode="auto">
          <a:xfrm>
            <a:off x="609600" y="0"/>
            <a:ext cx="274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u="sng">
                <a:solidFill>
                  <a:srgbClr val="FF3300"/>
                </a:solidFill>
                <a:latin typeface="Times New Roman" pitchFamily="18" charset="0"/>
              </a:rPr>
              <a:t>Allied Powers</a:t>
            </a:r>
            <a:r>
              <a:rPr lang="en-US" b="1">
                <a:solidFill>
                  <a:srgbClr val="FF3300"/>
                </a:solidFill>
                <a:latin typeface="Times New Roman" pitchFamily="18" charset="0"/>
              </a:rPr>
              <a:t>:</a:t>
            </a:r>
          </a:p>
        </p:txBody>
      </p:sp>
      <p:sp>
        <p:nvSpPr>
          <p:cNvPr id="13341" name="Text Box 29"/>
          <p:cNvSpPr txBox="1">
            <a:spLocks noChangeArrowheads="1"/>
          </p:cNvSpPr>
          <p:nvPr/>
        </p:nvSpPr>
        <p:spPr bwMode="auto">
          <a:xfrm>
            <a:off x="5257800" y="0"/>
            <a:ext cx="3276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u="sng">
                <a:solidFill>
                  <a:srgbClr val="009900"/>
                </a:solidFill>
                <a:latin typeface="Times New Roman" pitchFamily="18" charset="0"/>
              </a:rPr>
              <a:t>Central Powers</a:t>
            </a:r>
            <a:r>
              <a:rPr lang="en-US" b="1">
                <a:solidFill>
                  <a:srgbClr val="009900"/>
                </a:solidFill>
                <a:latin typeface="Times New Roman" pitchFamily="18" charset="0"/>
              </a:rPr>
              <a:t>:</a:t>
            </a:r>
          </a:p>
        </p:txBody>
      </p:sp>
      <p:sp>
        <p:nvSpPr>
          <p:cNvPr id="2" name="Rectangle 1"/>
          <p:cNvSpPr/>
          <p:nvPr/>
        </p:nvSpPr>
        <p:spPr>
          <a:xfrm>
            <a:off x="-76200" y="5801380"/>
            <a:ext cx="61006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effectLst/>
                <a:latin typeface="Times New Roman" pitchFamily="18" charset="0"/>
                <a:cs typeface="Times New Roman" pitchFamily="18" charset="0"/>
                <a:hlinkClick r:id="rId9"/>
              </a:rPr>
              <a:t>Causes of World War I (2:17)</a:t>
            </a:r>
            <a:endParaRPr lang="en-US" b="1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20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70" decel="100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770" decel="100000"/>
                                        <p:tgtEl>
                                          <p:spTgt spid="133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 animBg="1"/>
      <p:bldP spid="13329" grpId="0"/>
      <p:bldP spid="13330" grpId="0"/>
      <p:bldP spid="13331" grpId="0"/>
      <p:bldP spid="13332" grpId="0"/>
      <p:bldP spid="13333" grpId="0"/>
      <p:bldP spid="13334" grpId="0"/>
      <p:bldP spid="13335" grpId="0"/>
      <p:bldP spid="13336" grpId="0" animBg="1"/>
      <p:bldP spid="13337" grpId="0" animBg="1"/>
      <p:bldP spid="13338" grpId="0" animBg="1"/>
      <p:bldP spid="13339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295400" y="0"/>
            <a:ext cx="4800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b="1" dirty="0">
                <a:hlinkClick r:id="rId2"/>
              </a:rPr>
              <a:t>Causes of World War I</a:t>
            </a:r>
            <a:r>
              <a:rPr lang="en-US" sz="3200" b="1" dirty="0"/>
              <a:t> -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304800" y="838200"/>
            <a:ext cx="86106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 dirty="0" err="1" smtClean="0">
                <a:latin typeface="Times New Roman" pitchFamily="18" charset="0"/>
                <a:hlinkClick r:id="rId3"/>
              </a:rPr>
              <a:t>ilitarism</a:t>
            </a:r>
            <a:r>
              <a:rPr lang="en-US" b="1" i="1" dirty="0" smtClean="0">
                <a:latin typeface="Times New Roman" pitchFamily="18" charset="0"/>
                <a:hlinkClick r:id="rId3"/>
              </a:rPr>
              <a:t> </a:t>
            </a:r>
            <a:r>
              <a:rPr lang="en-US" dirty="0">
                <a:latin typeface="Times New Roman" pitchFamily="18" charset="0"/>
              </a:rPr>
              <a:t>– policy of building up strong </a:t>
            </a:r>
            <a:r>
              <a:rPr lang="en-US" b="1" i="1" dirty="0">
                <a:latin typeface="Times New Roman" pitchFamily="18" charset="0"/>
              </a:rPr>
              <a:t>military</a:t>
            </a:r>
            <a:r>
              <a:rPr lang="en-US" dirty="0">
                <a:latin typeface="Times New Roman" pitchFamily="18" charset="0"/>
              </a:rPr>
              <a:t> forces to prepare for </a:t>
            </a:r>
            <a:r>
              <a:rPr lang="en-US" b="1" i="1" dirty="0">
                <a:latin typeface="Times New Roman" pitchFamily="18" charset="0"/>
              </a:rPr>
              <a:t>war </a:t>
            </a: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264888" y="2119086"/>
            <a:ext cx="8763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b="1" i="1" dirty="0" err="1">
                <a:latin typeface="Times New Roman" pitchFamily="18" charset="0"/>
                <a:hlinkClick r:id="rId4"/>
              </a:rPr>
              <a:t>lliances</a:t>
            </a:r>
            <a:r>
              <a:rPr lang="en-US" b="1" i="1" dirty="0">
                <a:latin typeface="Times New Roman" pitchFamily="18" charset="0"/>
              </a:rPr>
              <a:t> - agreements</a:t>
            </a:r>
            <a:r>
              <a:rPr lang="en-US" dirty="0">
                <a:latin typeface="Times New Roman" pitchFamily="18" charset="0"/>
              </a:rPr>
              <a:t> between nations to </a:t>
            </a:r>
            <a:r>
              <a:rPr lang="en-US" b="1" i="1" dirty="0">
                <a:latin typeface="Times New Roman" pitchFamily="18" charset="0"/>
              </a:rPr>
              <a:t>aid</a:t>
            </a:r>
            <a:r>
              <a:rPr lang="en-US" dirty="0">
                <a:latin typeface="Times New Roman" pitchFamily="18" charset="0"/>
              </a:rPr>
              <a:t> and </a:t>
            </a:r>
            <a:r>
              <a:rPr lang="en-US" b="1" i="1" dirty="0">
                <a:latin typeface="Times New Roman" pitchFamily="18" charset="0"/>
              </a:rPr>
              <a:t>protect</a:t>
            </a:r>
            <a:r>
              <a:rPr lang="en-US" dirty="0">
                <a:latin typeface="Times New Roman" pitchFamily="18" charset="0"/>
              </a:rPr>
              <a:t> one another</a:t>
            </a:r>
            <a:r>
              <a:rPr lang="en-US" sz="1800" dirty="0"/>
              <a:t> </a:t>
            </a: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261258" y="3396342"/>
            <a:ext cx="8686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b="1" i="1" dirty="0" err="1">
                <a:latin typeface="Times New Roman" pitchFamily="18" charset="0"/>
                <a:hlinkClick r:id="rId5"/>
              </a:rPr>
              <a:t>ationalism</a:t>
            </a:r>
            <a:r>
              <a:rPr lang="en-US" dirty="0">
                <a:latin typeface="Times New Roman" pitchFamily="18" charset="0"/>
              </a:rPr>
              <a:t> – </a:t>
            </a:r>
            <a:r>
              <a:rPr lang="en-US" b="1" i="1" dirty="0">
                <a:latin typeface="Times New Roman" pitchFamily="18" charset="0"/>
              </a:rPr>
              <a:t>pride</a:t>
            </a:r>
            <a:r>
              <a:rPr lang="en-US" dirty="0">
                <a:latin typeface="Times New Roman" pitchFamily="18" charset="0"/>
              </a:rPr>
              <a:t> in or devotion to one’s </a:t>
            </a:r>
            <a:r>
              <a:rPr lang="en-US" b="1" i="1" dirty="0">
                <a:latin typeface="Times New Roman" pitchFamily="18" charset="0"/>
              </a:rPr>
              <a:t>country</a:t>
            </a:r>
            <a:r>
              <a:rPr lang="en-US" sz="1800" dirty="0"/>
              <a:t> </a:t>
            </a: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141522" y="4669968"/>
            <a:ext cx="89154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b="1" i="1" dirty="0" err="1">
                <a:latin typeface="Times New Roman" pitchFamily="18" charset="0"/>
                <a:hlinkClick r:id="rId6"/>
              </a:rPr>
              <a:t>mperialism</a:t>
            </a:r>
            <a:r>
              <a:rPr lang="en-US" b="1" i="1" dirty="0">
                <a:latin typeface="Times New Roman" pitchFamily="18" charset="0"/>
                <a:hlinkClick r:id="rId6"/>
              </a:rPr>
              <a:t> </a:t>
            </a:r>
            <a:r>
              <a:rPr lang="en-US" dirty="0">
                <a:latin typeface="Times New Roman" pitchFamily="18" charset="0"/>
              </a:rPr>
              <a:t>– when one country </a:t>
            </a:r>
            <a:r>
              <a:rPr lang="en-US" b="1" i="1" dirty="0">
                <a:latin typeface="Times New Roman" pitchFamily="18" charset="0"/>
              </a:rPr>
              <a:t>takes over</a:t>
            </a:r>
            <a:r>
              <a:rPr lang="en-US" dirty="0">
                <a:latin typeface="Times New Roman" pitchFamily="18" charset="0"/>
              </a:rPr>
              <a:t> another country economically and </a:t>
            </a:r>
            <a:r>
              <a:rPr lang="en-US" b="1" i="1" dirty="0">
                <a:latin typeface="Times New Roman" pitchFamily="18" charset="0"/>
              </a:rPr>
              <a:t>politically</a:t>
            </a:r>
            <a:endParaRPr lang="en-US" sz="1800" b="1" i="1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304806" y="5929080"/>
            <a:ext cx="8763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b="1" i="1" dirty="0" err="1">
                <a:latin typeface="Times New Roman" pitchFamily="18" charset="0"/>
                <a:hlinkClick r:id="rId7"/>
              </a:rPr>
              <a:t>ssassination</a:t>
            </a:r>
            <a:r>
              <a:rPr lang="en-US" dirty="0">
                <a:latin typeface="Times New Roman" pitchFamily="18" charset="0"/>
              </a:rPr>
              <a:t> – </a:t>
            </a:r>
            <a:r>
              <a:rPr lang="en-US" b="1" i="1" dirty="0">
                <a:latin typeface="Times New Roman" pitchFamily="18" charset="0"/>
              </a:rPr>
              <a:t>murder</a:t>
            </a:r>
            <a:r>
              <a:rPr lang="en-US" dirty="0">
                <a:latin typeface="Times New Roman" pitchFamily="18" charset="0"/>
              </a:rPr>
              <a:t> of </a:t>
            </a:r>
            <a:r>
              <a:rPr lang="en-US" b="1" i="1" dirty="0">
                <a:latin typeface="Times New Roman" pitchFamily="18" charset="0"/>
              </a:rPr>
              <a:t>Austrian</a:t>
            </a:r>
            <a:r>
              <a:rPr lang="en-US" dirty="0">
                <a:latin typeface="Times New Roman" pitchFamily="18" charset="0"/>
              </a:rPr>
              <a:t> Archduke Franz </a:t>
            </a:r>
            <a:r>
              <a:rPr lang="en-US" b="1" i="1" dirty="0">
                <a:latin typeface="Times New Roman" pitchFamily="18" charset="0"/>
              </a:rPr>
              <a:t>Ferdinand</a:t>
            </a:r>
            <a:endParaRPr lang="en-US" sz="1800" b="1" i="1" dirty="0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6096000" y="0"/>
            <a:ext cx="1600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CC3300"/>
                </a:solidFill>
                <a:latin typeface="Pooh" pitchFamily="2" charset="0"/>
              </a:rPr>
              <a:t>M</a:t>
            </a:r>
            <a:r>
              <a:rPr lang="en-US" sz="3200" b="1" dirty="0">
                <a:solidFill>
                  <a:srgbClr val="006600"/>
                </a:solidFill>
                <a:latin typeface="Pooh" pitchFamily="2" charset="0"/>
              </a:rPr>
              <a:t>A</a:t>
            </a:r>
            <a:r>
              <a:rPr lang="en-US" sz="3200" b="1" dirty="0">
                <a:solidFill>
                  <a:srgbClr val="0000CC"/>
                </a:solidFill>
                <a:latin typeface="Pooh" pitchFamily="2" charset="0"/>
              </a:rPr>
              <a:t>N</a:t>
            </a:r>
            <a:r>
              <a:rPr lang="en-US" sz="3200" b="1" dirty="0">
                <a:solidFill>
                  <a:srgbClr val="CC0066"/>
                </a:solidFill>
                <a:latin typeface="Pooh" pitchFamily="2" charset="0"/>
              </a:rPr>
              <a:t>I</a:t>
            </a:r>
            <a:r>
              <a:rPr lang="en-US" sz="3200" b="1" dirty="0">
                <a:solidFill>
                  <a:srgbClr val="663300"/>
                </a:solidFill>
                <a:latin typeface="Pooh" pitchFamily="2" charset="0"/>
              </a:rPr>
              <a:t>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838200"/>
            <a:ext cx="6096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A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N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I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A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0"/>
                                        <p:tgtEl>
                                          <p:spTgt spid="3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0"/>
                                        <p:tgtEl>
                                          <p:spTgt spid="3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0"/>
                                        <p:tgtEl>
                                          <p:spTgt spid="3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3082" grpId="0"/>
      <p:bldP spid="3083" grpId="0"/>
      <p:bldP spid="3084" grpId="0"/>
      <p:bldP spid="308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5938" y="0"/>
            <a:ext cx="7358062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752600" y="1752600"/>
            <a:ext cx="685800" cy="2133600"/>
          </a:xfrm>
          <a:prstGeom prst="rect">
            <a:avLst/>
          </a:prstGeom>
          <a:solidFill>
            <a:srgbClr val="DDD0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800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0" y="0"/>
            <a:ext cx="2438400" cy="1800225"/>
          </a:xfrm>
          <a:prstGeom prst="rect">
            <a:avLst/>
          </a:prstGeom>
          <a:solidFill>
            <a:srgbClr val="DDD0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u="sng"/>
              <a:t>Imperialism:</a:t>
            </a:r>
            <a:r>
              <a:rPr lang="en-US" b="1"/>
              <a:t> European conquest of Africa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04" name="Group 68"/>
          <p:cNvGraphicFramePr>
            <a:graphicFrameLocks noGrp="1"/>
          </p:cNvGraphicFramePr>
          <p:nvPr>
            <p:ph sz="half" idx="2"/>
          </p:nvPr>
        </p:nvGraphicFramePr>
        <p:xfrm>
          <a:off x="0" y="3843338"/>
          <a:ext cx="9144000" cy="3017520"/>
        </p:xfrm>
        <a:graphic>
          <a:graphicData uri="http://schemas.openxmlformats.org/drawingml/2006/table">
            <a:tbl>
              <a:tblPr/>
              <a:tblGrid>
                <a:gridCol w="2514600"/>
                <a:gridCol w="6629400"/>
              </a:tblGrid>
              <a:tr h="247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61F0A"/>
                          </a:solidFill>
                          <a:effectLst/>
                          <a:latin typeface="Times New Roman" pitchFamily="18" charset="0"/>
                        </a:rPr>
                        <a:t>1910-1914 Increase in Defense Expenditures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France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Britain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Russia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39%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Germany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400" name="Group 64"/>
          <p:cNvGraphicFramePr>
            <a:graphicFrameLocks noGrp="1"/>
          </p:cNvGraphicFramePr>
          <p:nvPr>
            <p:ph sz="half" idx="1"/>
          </p:nvPr>
        </p:nvGraphicFramePr>
        <p:xfrm>
          <a:off x="0" y="2438400"/>
          <a:ext cx="9144000" cy="1100773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3317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61F0A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1870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E61F0A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61F0A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1880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E61F0A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61F0A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1890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E61F0A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61F0A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1900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E61F0A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61F0A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1910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E61F0A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61F0A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1914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E61F0A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6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94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130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154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268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289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398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405" name="Text Box 69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Causes of World War I - </a:t>
            </a:r>
            <a:r>
              <a:rPr lang="en-US" b="1">
                <a:solidFill>
                  <a:srgbClr val="FF3300"/>
                </a:solidFill>
              </a:rPr>
              <a:t>Militarism</a:t>
            </a:r>
          </a:p>
        </p:txBody>
      </p:sp>
      <p:sp>
        <p:nvSpPr>
          <p:cNvPr id="14406" name="Text Box 70"/>
          <p:cNvSpPr txBox="1">
            <a:spLocks noChangeArrowheads="1"/>
          </p:cNvSpPr>
          <p:nvPr/>
        </p:nvSpPr>
        <p:spPr bwMode="auto">
          <a:xfrm>
            <a:off x="0" y="762000"/>
            <a:ext cx="91440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Times New Roman" pitchFamily="18" charset="0"/>
              </a:rPr>
              <a:t>Total Defense Expenditures for the Great Powers</a:t>
            </a:r>
            <a:r>
              <a:rPr lang="en-US">
                <a:latin typeface="Times New Roman" pitchFamily="18" charset="0"/>
              </a:rPr>
              <a:t> (Germany, Austria-Hungary, Italy, France, Britain, Russia)    in millions of </a:t>
            </a:r>
            <a:r>
              <a:rPr lang="en-US" b="1">
                <a:solidFill>
                  <a:srgbClr val="1B1B53"/>
                </a:solidFill>
                <a:latin typeface="Times New Roman" pitchFamily="18" charset="0"/>
              </a:rPr>
              <a:t>£s</a:t>
            </a:r>
            <a:r>
              <a:rPr lang="en-US">
                <a:latin typeface="Times New Roman" pitchFamily="18" charset="0"/>
              </a:rPr>
              <a:t> (British pounds)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france_lar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581400"/>
            <a:ext cx="1981200" cy="132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3" name="Picture 7" descr="russia_lar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410200"/>
            <a:ext cx="1981200" cy="132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4" name="Picture 8" descr="unitedkingdom_medi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76400"/>
            <a:ext cx="19812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5" name="Picture 9" descr="arm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22" r="1622"/>
          <a:stretch>
            <a:fillRect/>
          </a:stretch>
        </p:blipFill>
        <p:spPr bwMode="auto">
          <a:xfrm>
            <a:off x="5867400" y="3581400"/>
            <a:ext cx="1981200" cy="135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6" name="Picture 10" descr="germany_noeagle_mediu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752600"/>
            <a:ext cx="19812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ITAL00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77" t="4117" r="2777" b="5318"/>
          <a:stretch>
            <a:fillRect/>
          </a:stretch>
        </p:blipFill>
        <p:spPr bwMode="auto">
          <a:xfrm>
            <a:off x="5867400" y="5410200"/>
            <a:ext cx="19812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3429000" y="4267200"/>
            <a:ext cx="304800" cy="0"/>
          </a:xfrm>
          <a:prstGeom prst="line">
            <a:avLst/>
          </a:prstGeom>
          <a:noFill/>
          <a:ln w="38100" cap="sq">
            <a:solidFill>
              <a:srgbClr val="E61F0A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 flipH="1">
            <a:off x="5334000" y="2286000"/>
            <a:ext cx="0" cy="3657600"/>
          </a:xfrm>
          <a:prstGeom prst="line">
            <a:avLst/>
          </a:prstGeom>
          <a:noFill/>
          <a:ln w="38100" cap="sq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 flipH="1">
            <a:off x="5029200" y="4267200"/>
            <a:ext cx="304800" cy="0"/>
          </a:xfrm>
          <a:prstGeom prst="line">
            <a:avLst/>
          </a:prstGeom>
          <a:noFill/>
          <a:ln w="38100" cap="sq">
            <a:solidFill>
              <a:schemeClr val="folHlink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>
            <a:off x="3581400" y="3200400"/>
            <a:ext cx="1600200" cy="1981200"/>
          </a:xfrm>
          <a:prstGeom prst="irregularSeal1">
            <a:avLst/>
          </a:prstGeom>
          <a:gradFill rotWithShape="1">
            <a:gsLst>
              <a:gs pos="0">
                <a:srgbClr val="4D0808"/>
              </a:gs>
              <a:gs pos="30000">
                <a:srgbClr val="FF0300"/>
              </a:gs>
              <a:gs pos="55000">
                <a:srgbClr val="FF7A00"/>
              </a:gs>
              <a:gs pos="100000">
                <a:srgbClr val="FFF200"/>
              </a:gs>
            </a:gsLst>
            <a:lin ang="18900000" scaled="1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92457" dir="4443276" algn="ctr" rotWithShape="0">
              <a:srgbClr val="996600"/>
            </a:outerShdw>
          </a:effectLst>
        </p:spPr>
        <p:txBody>
          <a:bodyPr wrap="none" anchor="ctr"/>
          <a:lstStyle/>
          <a:p>
            <a:pPr algn="ctr"/>
            <a:endParaRPr lang="en-US" sz="2400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  <p:sp>
        <p:nvSpPr>
          <p:cNvPr id="4114" name="Line 18"/>
          <p:cNvSpPr>
            <a:spLocks noChangeShapeType="1"/>
          </p:cNvSpPr>
          <p:nvPr/>
        </p:nvSpPr>
        <p:spPr bwMode="auto">
          <a:xfrm flipH="1">
            <a:off x="3429000" y="2209800"/>
            <a:ext cx="0" cy="3657600"/>
          </a:xfrm>
          <a:prstGeom prst="line">
            <a:avLst/>
          </a:prstGeom>
          <a:noFill/>
          <a:ln w="38100" cap="sq">
            <a:solidFill>
              <a:srgbClr val="CC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5638800" y="1219200"/>
            <a:ext cx="243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>
                <a:latin typeface="Times New Roman" pitchFamily="18" charset="0"/>
              </a:rPr>
              <a:t>Germany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5486400" y="3048000"/>
            <a:ext cx="2819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>
                <a:latin typeface="Times New Roman" pitchFamily="18" charset="0"/>
              </a:rPr>
              <a:t>Austria-Hungary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5715000" y="48768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>
                <a:latin typeface="Times New Roman" pitchFamily="18" charset="0"/>
              </a:rPr>
              <a:t>Italy</a:t>
            </a: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1066800" y="12192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>
                <a:latin typeface="Times New Roman" pitchFamily="18" charset="0"/>
              </a:rPr>
              <a:t>Great Britain</a:t>
            </a:r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1143000" y="3124200"/>
            <a:ext cx="213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>
                <a:latin typeface="Times New Roman" pitchFamily="18" charset="0"/>
              </a:rPr>
              <a:t>France</a:t>
            </a: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1219200" y="4953000"/>
            <a:ext cx="1905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>
                <a:latin typeface="Times New Roman" pitchFamily="18" charset="0"/>
              </a:rPr>
              <a:t>Russia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Causes of World War I - </a:t>
            </a:r>
            <a:r>
              <a:rPr lang="en-US" b="1">
                <a:solidFill>
                  <a:srgbClr val="009900"/>
                </a:solidFill>
              </a:rPr>
              <a:t>Alliances</a:t>
            </a:r>
          </a:p>
        </p:txBody>
      </p:sp>
      <p:sp>
        <p:nvSpPr>
          <p:cNvPr id="4123" name="Text Box 27"/>
          <p:cNvSpPr txBox="1">
            <a:spLocks noChangeArrowheads="1"/>
          </p:cNvSpPr>
          <p:nvPr/>
        </p:nvSpPr>
        <p:spPr bwMode="auto">
          <a:xfrm>
            <a:off x="3733800" y="3962400"/>
            <a:ext cx="1295400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500" b="1">
                <a:latin typeface="Times New Roman" pitchFamily="18" charset="0"/>
              </a:rPr>
              <a:t>Tension</a:t>
            </a:r>
          </a:p>
        </p:txBody>
      </p:sp>
      <p:sp>
        <p:nvSpPr>
          <p:cNvPr id="4124" name="Text Box 28"/>
          <p:cNvSpPr txBox="1">
            <a:spLocks noChangeArrowheads="1"/>
          </p:cNvSpPr>
          <p:nvPr/>
        </p:nvSpPr>
        <p:spPr bwMode="auto">
          <a:xfrm>
            <a:off x="609600" y="609600"/>
            <a:ext cx="3276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u="sng">
                <a:solidFill>
                  <a:srgbClr val="FF3300"/>
                </a:solidFill>
                <a:latin typeface="Times New Roman" pitchFamily="18" charset="0"/>
              </a:rPr>
              <a:t>Triple Entente</a:t>
            </a:r>
            <a:r>
              <a:rPr lang="en-US" b="1">
                <a:solidFill>
                  <a:srgbClr val="FF3300"/>
                </a:solidFill>
                <a:latin typeface="Times New Roman" pitchFamily="18" charset="0"/>
              </a:rPr>
              <a:t>:</a:t>
            </a:r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5181600" y="609600"/>
            <a:ext cx="3276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u="sng">
                <a:solidFill>
                  <a:srgbClr val="009900"/>
                </a:solidFill>
                <a:latin typeface="Times New Roman" pitchFamily="18" charset="0"/>
              </a:rPr>
              <a:t>Triple Alliance</a:t>
            </a:r>
            <a:r>
              <a:rPr lang="en-US" b="1">
                <a:solidFill>
                  <a:srgbClr val="009900"/>
                </a:solidFill>
                <a:latin typeface="Times New Roman" pitchFamily="18" charset="0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41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70" decel="1000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770" decel="100000"/>
                                        <p:tgtEl>
                                          <p:spTgt spid="412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8" grpId="0" animBg="1"/>
      <p:bldP spid="4109" grpId="0" animBg="1"/>
      <p:bldP spid="4110" grpId="0" animBg="1"/>
      <p:bldP spid="4111" grpId="0" animBg="1"/>
      <p:bldP spid="4114" grpId="0" animBg="1"/>
      <p:bldP spid="4116" grpId="0"/>
      <p:bldP spid="4117" grpId="0"/>
      <p:bldP spid="4118" grpId="0"/>
      <p:bldP spid="4119" grpId="0"/>
      <p:bldP spid="4120" grpId="0"/>
      <p:bldP spid="4121" grpId="0"/>
      <p:bldP spid="41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0" y="990600"/>
            <a:ext cx="9144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>
                <a:latin typeface="Times New Roman" pitchFamily="18" charset="0"/>
              </a:rPr>
              <a:t>Pan-</a:t>
            </a:r>
            <a:r>
              <a:rPr lang="en-US" b="1" i="1" u="sng">
                <a:latin typeface="Times New Roman" pitchFamily="18" charset="0"/>
              </a:rPr>
              <a:t>Germanism</a:t>
            </a:r>
            <a:r>
              <a:rPr lang="en-US" sz="1800" b="1" i="1">
                <a:latin typeface="Times New Roman" pitchFamily="18" charset="0"/>
              </a:rPr>
              <a:t> </a:t>
            </a:r>
            <a:r>
              <a:rPr lang="en-US" i="1">
                <a:latin typeface="Times New Roman" pitchFamily="18" charset="0"/>
              </a:rPr>
              <a:t> - </a:t>
            </a:r>
            <a:r>
              <a:rPr lang="en-US">
                <a:latin typeface="Times New Roman" pitchFamily="18" charset="0"/>
              </a:rPr>
              <a:t>movement to </a:t>
            </a:r>
            <a:r>
              <a:rPr lang="en-US" b="1" i="1">
                <a:latin typeface="Times New Roman" pitchFamily="18" charset="0"/>
              </a:rPr>
              <a:t>unify </a:t>
            </a:r>
            <a:r>
              <a:rPr lang="en-US">
                <a:latin typeface="Times New Roman" pitchFamily="18" charset="0"/>
              </a:rPr>
              <a:t>the people of all </a:t>
            </a:r>
            <a:r>
              <a:rPr lang="en-US" b="1" i="1">
                <a:latin typeface="Times New Roman" pitchFamily="18" charset="0"/>
              </a:rPr>
              <a:t>German</a:t>
            </a:r>
            <a:r>
              <a:rPr lang="en-US">
                <a:latin typeface="Times New Roman" pitchFamily="18" charset="0"/>
              </a:rPr>
              <a:t> speaking countries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524000" y="2819400"/>
            <a:ext cx="2819400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1" dirty="0"/>
              <a:t>Austria </a:t>
            </a:r>
            <a:r>
              <a:rPr lang="en-US" b="1" dirty="0">
                <a:solidFill>
                  <a:srgbClr val="FF3300"/>
                </a:solidFill>
              </a:rPr>
              <a:t>*</a:t>
            </a:r>
          </a:p>
          <a:p>
            <a:r>
              <a:rPr lang="en-US" dirty="0">
                <a:latin typeface="Times New Roman" pitchFamily="18" charset="0"/>
              </a:rPr>
              <a:t>Belgium </a:t>
            </a:r>
          </a:p>
          <a:p>
            <a:r>
              <a:rPr lang="en-US" dirty="0">
                <a:latin typeface="Times New Roman" pitchFamily="18" charset="0"/>
              </a:rPr>
              <a:t>Denmark</a:t>
            </a:r>
          </a:p>
          <a:p>
            <a:r>
              <a:rPr lang="en-US" dirty="0">
                <a:latin typeface="Times New Roman" pitchFamily="18" charset="0"/>
              </a:rPr>
              <a:t>Iceland </a:t>
            </a:r>
          </a:p>
          <a:p>
            <a:r>
              <a:rPr lang="en-US" b="1" dirty="0"/>
              <a:t>Germany </a:t>
            </a:r>
            <a:r>
              <a:rPr lang="en-US" b="1" dirty="0">
                <a:solidFill>
                  <a:srgbClr val="FF3300"/>
                </a:solidFill>
              </a:rPr>
              <a:t>*</a:t>
            </a:r>
          </a:p>
          <a:p>
            <a:r>
              <a:rPr lang="en-US" b="1" dirty="0"/>
              <a:t>Liechtenstein </a:t>
            </a:r>
            <a:r>
              <a:rPr lang="en-US" b="1" dirty="0">
                <a:solidFill>
                  <a:srgbClr val="FF3300"/>
                </a:solidFill>
              </a:rPr>
              <a:t>*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6019800" y="2819400"/>
            <a:ext cx="2667000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dirty="0">
                <a:latin typeface="Times New Roman" pitchFamily="18" charset="0"/>
              </a:rPr>
              <a:t>Luxembourg </a:t>
            </a:r>
          </a:p>
          <a:p>
            <a:r>
              <a:rPr lang="en-US" dirty="0">
                <a:latin typeface="Times New Roman" pitchFamily="18" charset="0"/>
              </a:rPr>
              <a:t>Netherlands </a:t>
            </a:r>
          </a:p>
          <a:p>
            <a:r>
              <a:rPr lang="en-US" dirty="0">
                <a:latin typeface="Times New Roman" pitchFamily="18" charset="0"/>
              </a:rPr>
              <a:t>Norway </a:t>
            </a:r>
          </a:p>
          <a:p>
            <a:r>
              <a:rPr lang="en-US" dirty="0">
                <a:latin typeface="Times New Roman" pitchFamily="18" charset="0"/>
              </a:rPr>
              <a:t>Sweden </a:t>
            </a:r>
          </a:p>
          <a:p>
            <a:r>
              <a:rPr lang="en-US" b="1" dirty="0"/>
              <a:t>Switzerland </a:t>
            </a:r>
            <a:r>
              <a:rPr lang="en-US" b="1" dirty="0">
                <a:solidFill>
                  <a:srgbClr val="FF3300"/>
                </a:solidFill>
              </a:rPr>
              <a:t>*</a:t>
            </a:r>
          </a:p>
          <a:p>
            <a:r>
              <a:rPr lang="en-US" dirty="0">
                <a:latin typeface="Times New Roman" pitchFamily="18" charset="0"/>
              </a:rPr>
              <a:t>United Kingdom </a:t>
            </a:r>
          </a:p>
        </p:txBody>
      </p:sp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971800"/>
            <a:ext cx="457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724400"/>
            <a:ext cx="47625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0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105400"/>
            <a:ext cx="5032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1" name="Picture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724400"/>
            <a:ext cx="301625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2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352800"/>
            <a:ext cx="352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3" name="Picture 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971800"/>
            <a:ext cx="47625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4" name="Picture 1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352800"/>
            <a:ext cx="457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5" name="Picture 1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10000"/>
            <a:ext cx="371475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6" name="Picture 1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267200"/>
            <a:ext cx="3810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7" name="Picture 19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886200"/>
            <a:ext cx="3810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8" name="Picture 20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267200"/>
            <a:ext cx="46672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9" name="Picture 2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5105400"/>
            <a:ext cx="5715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310" name="Rectangle 22"/>
          <p:cNvSpPr>
            <a:spLocks noChangeArrowheads="1"/>
          </p:cNvSpPr>
          <p:nvPr/>
        </p:nvSpPr>
        <p:spPr bwMode="auto">
          <a:xfrm>
            <a:off x="2209800" y="5867400"/>
            <a:ext cx="47148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3300"/>
                </a:solidFill>
                <a:latin typeface="Times New Roman" pitchFamily="18" charset="0"/>
              </a:rPr>
              <a:t>* </a:t>
            </a:r>
            <a:r>
              <a:rPr lang="en-US" b="1">
                <a:latin typeface="Times New Roman" pitchFamily="18" charset="0"/>
              </a:rPr>
              <a:t>= German speaking country</a:t>
            </a:r>
          </a:p>
        </p:txBody>
      </p:sp>
      <p:sp>
        <p:nvSpPr>
          <p:cNvPr id="12311" name="Text Box 23"/>
          <p:cNvSpPr txBox="1">
            <a:spLocks noChangeArrowheads="1"/>
          </p:cNvSpPr>
          <p:nvPr/>
        </p:nvSpPr>
        <p:spPr bwMode="auto">
          <a:xfrm>
            <a:off x="0" y="220980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u="sng" dirty="0">
                <a:latin typeface="Times New Roman" pitchFamily="18" charset="0"/>
                <a:hlinkClick r:id="rId14"/>
              </a:rPr>
              <a:t>Germanic Countries</a:t>
            </a:r>
            <a:endParaRPr lang="en-US" b="1" u="sng" dirty="0">
              <a:latin typeface="Times New Roman" pitchFamily="18" charset="0"/>
            </a:endParaRPr>
          </a:p>
        </p:txBody>
      </p: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Causes of World War I - </a:t>
            </a:r>
            <a:r>
              <a:rPr lang="en-US" b="1">
                <a:solidFill>
                  <a:schemeClr val="accent2"/>
                </a:solidFill>
              </a:rPr>
              <a:t>Nationalism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8823"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56" t="6433" r="2113" b="39172"/>
          <a:stretch>
            <a:fillRect/>
          </a:stretch>
        </p:blipFill>
        <p:spPr bwMode="auto">
          <a:xfrm>
            <a:off x="268288" y="-1588"/>
            <a:ext cx="8875712" cy="685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09" t="77290" r="86240" b="21123"/>
          <a:stretch>
            <a:fillRect/>
          </a:stretch>
        </p:blipFill>
        <p:spPr bwMode="auto">
          <a:xfrm>
            <a:off x="5487988" y="6148388"/>
            <a:ext cx="3656012" cy="70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5562600" y="6172200"/>
            <a:ext cx="1371600" cy="685800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7010400" y="6338888"/>
            <a:ext cx="2133600" cy="519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Germanic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0" y="76200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>
                <a:latin typeface="Times New Roman" pitchFamily="18" charset="0"/>
              </a:rPr>
              <a:t>Pan-</a:t>
            </a:r>
            <a:r>
              <a:rPr lang="en-US" b="1" i="1" u="sng">
                <a:latin typeface="Times New Roman" pitchFamily="18" charset="0"/>
              </a:rPr>
              <a:t>Slavism</a:t>
            </a:r>
            <a:r>
              <a:rPr lang="en-US" sz="1800" b="1" i="1"/>
              <a:t> </a:t>
            </a:r>
            <a:r>
              <a:rPr lang="en-US" i="1">
                <a:latin typeface="Times New Roman" pitchFamily="18" charset="0"/>
              </a:rPr>
              <a:t> - </a:t>
            </a:r>
            <a:r>
              <a:rPr lang="en-US">
                <a:latin typeface="Times New Roman" pitchFamily="18" charset="0"/>
              </a:rPr>
              <a:t>movement to</a:t>
            </a:r>
            <a:r>
              <a:rPr lang="en-US" b="1" i="1">
                <a:latin typeface="Times New Roman" pitchFamily="18" charset="0"/>
              </a:rPr>
              <a:t> unify</a:t>
            </a:r>
            <a:r>
              <a:rPr lang="en-US">
                <a:latin typeface="Times New Roman" pitchFamily="18" charset="0"/>
              </a:rPr>
              <a:t> all of the </a:t>
            </a:r>
            <a:r>
              <a:rPr lang="en-US" b="1" i="1">
                <a:latin typeface="Times New Roman" pitchFamily="18" charset="0"/>
              </a:rPr>
              <a:t>Slavic</a:t>
            </a:r>
            <a:r>
              <a:rPr lang="en-US">
                <a:latin typeface="Times New Roman" pitchFamily="18" charset="0"/>
              </a:rPr>
              <a:t> people </a:t>
            </a:r>
          </a:p>
        </p:txBody>
      </p:sp>
      <p:pic>
        <p:nvPicPr>
          <p:cNvPr id="21526" name="Picture 2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03375"/>
            <a:ext cx="7075488" cy="525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Causes of World War I - </a:t>
            </a:r>
            <a:r>
              <a:rPr lang="en-US" b="1">
                <a:solidFill>
                  <a:schemeClr val="accent2"/>
                </a:solidFill>
              </a:rPr>
              <a:t>Nationalism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6c6277e475342a88f9359975c1e8cba7887de4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449</Words>
  <Application>Microsoft Office PowerPoint</Application>
  <PresentationFormat>On-screen Show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SeChange International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Adam Berlin</dc:creator>
  <cp:lastModifiedBy>bonannim</cp:lastModifiedBy>
  <cp:revision>65</cp:revision>
  <dcterms:created xsi:type="dcterms:W3CDTF">2008-01-23T02:31:23Z</dcterms:created>
  <dcterms:modified xsi:type="dcterms:W3CDTF">2011-12-15T14:21:29Z</dcterms:modified>
</cp:coreProperties>
</file>